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38"/>
  </p:notesMasterIdLst>
  <p:sldIdLst>
    <p:sldId id="256" r:id="rId2"/>
    <p:sldId id="257" r:id="rId3"/>
    <p:sldId id="259" r:id="rId4"/>
    <p:sldId id="260" r:id="rId5"/>
    <p:sldId id="261" r:id="rId6"/>
    <p:sldId id="262" r:id="rId7"/>
    <p:sldId id="265" r:id="rId8"/>
    <p:sldId id="264" r:id="rId9"/>
    <p:sldId id="263" r:id="rId10"/>
    <p:sldId id="268" r:id="rId11"/>
    <p:sldId id="267" r:id="rId12"/>
    <p:sldId id="266" r:id="rId13"/>
    <p:sldId id="270" r:id="rId14"/>
    <p:sldId id="269" r:id="rId15"/>
    <p:sldId id="271" r:id="rId16"/>
    <p:sldId id="272" r:id="rId17"/>
    <p:sldId id="273" r:id="rId18"/>
    <p:sldId id="274" r:id="rId19"/>
    <p:sldId id="275" r:id="rId20"/>
    <p:sldId id="258" r:id="rId21"/>
    <p:sldId id="276" r:id="rId22"/>
    <p:sldId id="277" r:id="rId23"/>
    <p:sldId id="278" r:id="rId24"/>
    <p:sldId id="279" r:id="rId25"/>
    <p:sldId id="293" r:id="rId26"/>
    <p:sldId id="289" r:id="rId27"/>
    <p:sldId id="280" r:id="rId28"/>
    <p:sldId id="281" r:id="rId29"/>
    <p:sldId id="282" r:id="rId30"/>
    <p:sldId id="283" r:id="rId31"/>
    <p:sldId id="292" r:id="rId32"/>
    <p:sldId id="284" r:id="rId33"/>
    <p:sldId id="285" r:id="rId34"/>
    <p:sldId id="286" r:id="rId35"/>
    <p:sldId id="290"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535"/>
    <a:srgbClr val="FE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902A2-2819-4FDB-811B-BA9C8CC38580}" v="464" dt="2024-11-07T21:32:07.8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74" autoAdjust="0"/>
  </p:normalViewPr>
  <p:slideViewPr>
    <p:cSldViewPr snapToGrid="0">
      <p:cViewPr varScale="1">
        <p:scale>
          <a:sx n="140" d="100"/>
          <a:sy n="140" d="100"/>
        </p:scale>
        <p:origin x="11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A6D49-43F6-4ADC-A39E-DBC87CA4BE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1A947D-BF5C-4E9C-A7FF-4323608491EA}">
      <dgm:prSet/>
      <dgm:spPr/>
      <dgm:t>
        <a:bodyPr/>
        <a:lstStyle/>
        <a:p>
          <a:r>
            <a:rPr lang="en-GB" dirty="0" err="1"/>
            <a:t>Bij</a:t>
          </a:r>
          <a:r>
            <a:rPr lang="en-GB" dirty="0"/>
            <a:t> </a:t>
          </a:r>
          <a:r>
            <a:rPr lang="en-GB" dirty="0" err="1"/>
            <a:t>benodigdheden</a:t>
          </a:r>
          <a:r>
            <a:rPr lang="en-GB" dirty="0"/>
            <a:t> </a:t>
          </a:r>
          <a:r>
            <a:rPr lang="en-GB" dirty="0">
              <a:sym typeface="Wingdings" panose="05000000000000000000" pitchFamily="2" charset="2"/>
            </a:rPr>
            <a:t></a:t>
          </a:r>
          <a:r>
            <a:rPr lang="en-GB" dirty="0"/>
            <a:t> Transvaal </a:t>
          </a:r>
          <a:r>
            <a:rPr lang="en-GB" dirty="0" err="1"/>
            <a:t>apotheek</a:t>
          </a:r>
          <a:r>
            <a:rPr lang="en-GB" dirty="0"/>
            <a:t> 24/7 </a:t>
          </a:r>
          <a:r>
            <a:rPr lang="en-GB" dirty="0" err="1"/>
            <a:t>beschikbaar</a:t>
          </a:r>
          <a:endParaRPr lang="en-US" dirty="0"/>
        </a:p>
      </dgm:t>
    </dgm:pt>
    <dgm:pt modelId="{D3C39FC5-C2F1-40F9-ADE8-FEFA744CBB1A}" type="parTrans" cxnId="{F4C80966-3CCF-409A-9063-554CACC4BE40}">
      <dgm:prSet/>
      <dgm:spPr/>
      <dgm:t>
        <a:bodyPr/>
        <a:lstStyle/>
        <a:p>
          <a:endParaRPr lang="en-US"/>
        </a:p>
      </dgm:t>
    </dgm:pt>
    <dgm:pt modelId="{B3B3B0F5-BAFC-43D6-905E-A0EF6BCAFA34}" type="sibTrans" cxnId="{F4C80966-3CCF-409A-9063-554CACC4BE40}">
      <dgm:prSet/>
      <dgm:spPr/>
      <dgm:t>
        <a:bodyPr/>
        <a:lstStyle/>
        <a:p>
          <a:endParaRPr lang="en-US"/>
        </a:p>
      </dgm:t>
    </dgm:pt>
    <dgm:pt modelId="{34F76A5F-5096-4DC9-AF62-096E6C447A8B}">
      <dgm:prSet/>
      <dgm:spPr/>
      <dgm:t>
        <a:bodyPr/>
        <a:lstStyle/>
        <a:p>
          <a:r>
            <a:rPr lang="nl-NL"/>
            <a:t>Tel: 070-3469314</a:t>
          </a:r>
          <a:endParaRPr lang="en-US"/>
        </a:p>
      </dgm:t>
    </dgm:pt>
    <dgm:pt modelId="{29BADD70-253D-4377-91FA-737E0FA381D8}" type="parTrans" cxnId="{77544E91-EE60-40C3-A451-C08CABC508CD}">
      <dgm:prSet/>
      <dgm:spPr/>
      <dgm:t>
        <a:bodyPr/>
        <a:lstStyle/>
        <a:p>
          <a:endParaRPr lang="en-US"/>
        </a:p>
      </dgm:t>
    </dgm:pt>
    <dgm:pt modelId="{DB89D96B-BFEB-421E-90B5-57EA1A121320}" type="sibTrans" cxnId="{77544E91-EE60-40C3-A451-C08CABC508CD}">
      <dgm:prSet/>
      <dgm:spPr/>
      <dgm:t>
        <a:bodyPr/>
        <a:lstStyle/>
        <a:p>
          <a:endParaRPr lang="en-US"/>
        </a:p>
      </dgm:t>
    </dgm:pt>
    <dgm:pt modelId="{6DC40486-99E3-452D-8695-7A7CCE4A4EC6}" type="pres">
      <dgm:prSet presAssocID="{A1BA6D49-43F6-4ADC-A39E-DBC87CA4BEED}" presName="root" presStyleCnt="0">
        <dgm:presLayoutVars>
          <dgm:dir/>
          <dgm:resizeHandles val="exact"/>
        </dgm:presLayoutVars>
      </dgm:prSet>
      <dgm:spPr/>
    </dgm:pt>
    <dgm:pt modelId="{27400D4F-320F-4850-832E-55CF66D84C30}" type="pres">
      <dgm:prSet presAssocID="{971A947D-BF5C-4E9C-A7FF-4323608491EA}" presName="compNode" presStyleCnt="0"/>
      <dgm:spPr/>
    </dgm:pt>
    <dgm:pt modelId="{C1043423-FB54-40A8-8DB3-E32033917FB5}" type="pres">
      <dgm:prSet presAssocID="{971A947D-BF5C-4E9C-A7FF-4323608491EA}" presName="bgRect" presStyleLbl="bgShp" presStyleIdx="0" presStyleCnt="2"/>
      <dgm:spPr/>
    </dgm:pt>
    <dgm:pt modelId="{53C8CD83-B6E8-450B-8976-BF16C7CD3A7B}" type="pres">
      <dgm:prSet presAssocID="{971A947D-BF5C-4E9C-A7FF-4323608491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jnen"/>
        </a:ext>
      </dgm:extLst>
    </dgm:pt>
    <dgm:pt modelId="{BD25E6D3-8A73-462C-BF30-44A87A9E486B}" type="pres">
      <dgm:prSet presAssocID="{971A947D-BF5C-4E9C-A7FF-4323608491EA}" presName="spaceRect" presStyleCnt="0"/>
      <dgm:spPr/>
    </dgm:pt>
    <dgm:pt modelId="{F1AE227E-9435-40FE-BB8E-BE008E5A4C29}" type="pres">
      <dgm:prSet presAssocID="{971A947D-BF5C-4E9C-A7FF-4323608491EA}" presName="parTx" presStyleLbl="revTx" presStyleIdx="0" presStyleCnt="2">
        <dgm:presLayoutVars>
          <dgm:chMax val="0"/>
          <dgm:chPref val="0"/>
        </dgm:presLayoutVars>
      </dgm:prSet>
      <dgm:spPr/>
    </dgm:pt>
    <dgm:pt modelId="{92F93B6E-08C1-4FE9-8FAD-0CEB040903B8}" type="pres">
      <dgm:prSet presAssocID="{B3B3B0F5-BAFC-43D6-905E-A0EF6BCAFA34}" presName="sibTrans" presStyleCnt="0"/>
      <dgm:spPr/>
    </dgm:pt>
    <dgm:pt modelId="{59551D19-91DD-4A8E-B0B2-1D24E0FEBC1F}" type="pres">
      <dgm:prSet presAssocID="{34F76A5F-5096-4DC9-AF62-096E6C447A8B}" presName="compNode" presStyleCnt="0"/>
      <dgm:spPr/>
    </dgm:pt>
    <dgm:pt modelId="{A7AB3283-2B56-4AB5-B4F2-5BB80CB86161}" type="pres">
      <dgm:prSet presAssocID="{34F76A5F-5096-4DC9-AF62-096E6C447A8B}" presName="bgRect" presStyleLbl="bgShp" presStyleIdx="1" presStyleCnt="2"/>
      <dgm:spPr/>
    </dgm:pt>
    <dgm:pt modelId="{2EBE0120-E344-4D13-AF25-A8205C0CA93E}" type="pres">
      <dgm:prSet presAssocID="{34F76A5F-5096-4DC9-AF62-096E6C447A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E40F2313-9639-4058-A740-0D2969CDF1ED}" type="pres">
      <dgm:prSet presAssocID="{34F76A5F-5096-4DC9-AF62-096E6C447A8B}" presName="spaceRect" presStyleCnt="0"/>
      <dgm:spPr/>
    </dgm:pt>
    <dgm:pt modelId="{ACE6263E-7134-4834-9D18-224376892423}" type="pres">
      <dgm:prSet presAssocID="{34F76A5F-5096-4DC9-AF62-096E6C447A8B}" presName="parTx" presStyleLbl="revTx" presStyleIdx="1" presStyleCnt="2">
        <dgm:presLayoutVars>
          <dgm:chMax val="0"/>
          <dgm:chPref val="0"/>
        </dgm:presLayoutVars>
      </dgm:prSet>
      <dgm:spPr/>
    </dgm:pt>
  </dgm:ptLst>
  <dgm:cxnLst>
    <dgm:cxn modelId="{1A6F7C25-ED0A-4522-BC17-1000CF696F7B}" type="presOf" srcId="{34F76A5F-5096-4DC9-AF62-096E6C447A8B}" destId="{ACE6263E-7134-4834-9D18-224376892423}" srcOrd="0" destOrd="0" presId="urn:microsoft.com/office/officeart/2018/2/layout/IconVerticalSolidList"/>
    <dgm:cxn modelId="{F4C80966-3CCF-409A-9063-554CACC4BE40}" srcId="{A1BA6D49-43F6-4ADC-A39E-DBC87CA4BEED}" destId="{971A947D-BF5C-4E9C-A7FF-4323608491EA}" srcOrd="0" destOrd="0" parTransId="{D3C39FC5-C2F1-40F9-ADE8-FEFA744CBB1A}" sibTransId="{B3B3B0F5-BAFC-43D6-905E-A0EF6BCAFA34}"/>
    <dgm:cxn modelId="{88383D57-063A-40F2-BF1E-04AC3094DCCF}" type="presOf" srcId="{A1BA6D49-43F6-4ADC-A39E-DBC87CA4BEED}" destId="{6DC40486-99E3-452D-8695-7A7CCE4A4EC6}" srcOrd="0" destOrd="0" presId="urn:microsoft.com/office/officeart/2018/2/layout/IconVerticalSolidList"/>
    <dgm:cxn modelId="{77544E91-EE60-40C3-A451-C08CABC508CD}" srcId="{A1BA6D49-43F6-4ADC-A39E-DBC87CA4BEED}" destId="{34F76A5F-5096-4DC9-AF62-096E6C447A8B}" srcOrd="1" destOrd="0" parTransId="{29BADD70-253D-4377-91FA-737E0FA381D8}" sibTransId="{DB89D96B-BFEB-421E-90B5-57EA1A121320}"/>
    <dgm:cxn modelId="{0FCF1EA2-716D-42D6-9152-A1EB9E65C854}" type="presOf" srcId="{971A947D-BF5C-4E9C-A7FF-4323608491EA}" destId="{F1AE227E-9435-40FE-BB8E-BE008E5A4C29}" srcOrd="0" destOrd="0" presId="urn:microsoft.com/office/officeart/2018/2/layout/IconVerticalSolidList"/>
    <dgm:cxn modelId="{E2E12CBB-BB92-43D6-9C59-90FCF595E066}" type="presParOf" srcId="{6DC40486-99E3-452D-8695-7A7CCE4A4EC6}" destId="{27400D4F-320F-4850-832E-55CF66D84C30}" srcOrd="0" destOrd="0" presId="urn:microsoft.com/office/officeart/2018/2/layout/IconVerticalSolidList"/>
    <dgm:cxn modelId="{704E3ADA-3FB9-44FD-BB52-4C53030B8AD3}" type="presParOf" srcId="{27400D4F-320F-4850-832E-55CF66D84C30}" destId="{C1043423-FB54-40A8-8DB3-E32033917FB5}" srcOrd="0" destOrd="0" presId="urn:microsoft.com/office/officeart/2018/2/layout/IconVerticalSolidList"/>
    <dgm:cxn modelId="{FE7A8195-D7D0-44A3-875D-DA9AFEE82D88}" type="presParOf" srcId="{27400D4F-320F-4850-832E-55CF66D84C30}" destId="{53C8CD83-B6E8-450B-8976-BF16C7CD3A7B}" srcOrd="1" destOrd="0" presId="urn:microsoft.com/office/officeart/2018/2/layout/IconVerticalSolidList"/>
    <dgm:cxn modelId="{04D4F0EF-3134-4578-A2EE-59910BC5A1FC}" type="presParOf" srcId="{27400D4F-320F-4850-832E-55CF66D84C30}" destId="{BD25E6D3-8A73-462C-BF30-44A87A9E486B}" srcOrd="2" destOrd="0" presId="urn:microsoft.com/office/officeart/2018/2/layout/IconVerticalSolidList"/>
    <dgm:cxn modelId="{93729ADB-F83C-4B7E-A31D-7B4034A66CF0}" type="presParOf" srcId="{27400D4F-320F-4850-832E-55CF66D84C30}" destId="{F1AE227E-9435-40FE-BB8E-BE008E5A4C29}" srcOrd="3" destOrd="0" presId="urn:microsoft.com/office/officeart/2018/2/layout/IconVerticalSolidList"/>
    <dgm:cxn modelId="{30A0EBAC-F3CE-435D-AC52-B594DEB1089E}" type="presParOf" srcId="{6DC40486-99E3-452D-8695-7A7CCE4A4EC6}" destId="{92F93B6E-08C1-4FE9-8FAD-0CEB040903B8}" srcOrd="1" destOrd="0" presId="urn:microsoft.com/office/officeart/2018/2/layout/IconVerticalSolidList"/>
    <dgm:cxn modelId="{2D89E283-FC4E-4291-BF47-86E734A23D21}" type="presParOf" srcId="{6DC40486-99E3-452D-8695-7A7CCE4A4EC6}" destId="{59551D19-91DD-4A8E-B0B2-1D24E0FEBC1F}" srcOrd="2" destOrd="0" presId="urn:microsoft.com/office/officeart/2018/2/layout/IconVerticalSolidList"/>
    <dgm:cxn modelId="{BD8266D8-521C-4777-966D-E9CCCA5A139E}" type="presParOf" srcId="{59551D19-91DD-4A8E-B0B2-1D24E0FEBC1F}" destId="{A7AB3283-2B56-4AB5-B4F2-5BB80CB86161}" srcOrd="0" destOrd="0" presId="urn:microsoft.com/office/officeart/2018/2/layout/IconVerticalSolidList"/>
    <dgm:cxn modelId="{455027E8-781D-40F8-AC27-B6B32C98E311}" type="presParOf" srcId="{59551D19-91DD-4A8E-B0B2-1D24E0FEBC1F}" destId="{2EBE0120-E344-4D13-AF25-A8205C0CA93E}" srcOrd="1" destOrd="0" presId="urn:microsoft.com/office/officeart/2018/2/layout/IconVerticalSolidList"/>
    <dgm:cxn modelId="{EED915B4-548C-4080-905D-6B9DDB775380}" type="presParOf" srcId="{59551D19-91DD-4A8E-B0B2-1D24E0FEBC1F}" destId="{E40F2313-9639-4058-A740-0D2969CDF1ED}" srcOrd="2" destOrd="0" presId="urn:microsoft.com/office/officeart/2018/2/layout/IconVerticalSolidList"/>
    <dgm:cxn modelId="{3735E293-AED8-48EE-A704-B8A7ABEF9C2C}" type="presParOf" srcId="{59551D19-91DD-4A8E-B0B2-1D24E0FEBC1F}" destId="{ACE6263E-7134-4834-9D18-2243768924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43423-FB54-40A8-8DB3-E32033917FB5}">
      <dsp:nvSpPr>
        <dsp:cNvPr id="0" name=""/>
        <dsp:cNvSpPr/>
      </dsp:nvSpPr>
      <dsp:spPr>
        <a:xfrm>
          <a:off x="0" y="615237"/>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8CD83-B6E8-450B-8976-BF16C7CD3A7B}">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E227E-9435-40FE-BB8E-BE008E5A4C29}">
      <dsp:nvSpPr>
        <dsp:cNvPr id="0" name=""/>
        <dsp:cNvSpPr/>
      </dsp:nvSpPr>
      <dsp:spPr>
        <a:xfrm>
          <a:off x="1311876" y="615237"/>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en-GB" sz="2500" kern="1200" dirty="0" err="1"/>
            <a:t>Bij</a:t>
          </a:r>
          <a:r>
            <a:rPr lang="en-GB" sz="2500" kern="1200" dirty="0"/>
            <a:t> </a:t>
          </a:r>
          <a:r>
            <a:rPr lang="en-GB" sz="2500" kern="1200" dirty="0" err="1"/>
            <a:t>benodigdheden</a:t>
          </a:r>
          <a:r>
            <a:rPr lang="en-GB" sz="2500" kern="1200" dirty="0"/>
            <a:t> </a:t>
          </a:r>
          <a:r>
            <a:rPr lang="en-GB" sz="2500" kern="1200" dirty="0">
              <a:sym typeface="Wingdings" panose="05000000000000000000" pitchFamily="2" charset="2"/>
            </a:rPr>
            <a:t></a:t>
          </a:r>
          <a:r>
            <a:rPr lang="en-GB" sz="2500" kern="1200" dirty="0"/>
            <a:t> Transvaal </a:t>
          </a:r>
          <a:r>
            <a:rPr lang="en-GB" sz="2500" kern="1200" dirty="0" err="1"/>
            <a:t>apotheek</a:t>
          </a:r>
          <a:r>
            <a:rPr lang="en-GB" sz="2500" kern="1200" dirty="0"/>
            <a:t> 24/7 </a:t>
          </a:r>
          <a:r>
            <a:rPr lang="en-GB" sz="2500" kern="1200" dirty="0" err="1"/>
            <a:t>beschikbaar</a:t>
          </a:r>
          <a:endParaRPr lang="en-US" sz="2500" kern="1200" dirty="0"/>
        </a:p>
      </dsp:txBody>
      <dsp:txXfrm>
        <a:off x="1311876" y="615237"/>
        <a:ext cx="8746523" cy="1135824"/>
      </dsp:txXfrm>
    </dsp:sp>
    <dsp:sp modelId="{A7AB3283-2B56-4AB5-B4F2-5BB80CB86161}">
      <dsp:nvSpPr>
        <dsp:cNvPr id="0" name=""/>
        <dsp:cNvSpPr/>
      </dsp:nvSpPr>
      <dsp:spPr>
        <a:xfrm>
          <a:off x="0" y="2035018"/>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E0120-E344-4D13-AF25-A8205C0CA93E}">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E6263E-7134-4834-9D18-224376892423}">
      <dsp:nvSpPr>
        <dsp:cNvPr id="0" name=""/>
        <dsp:cNvSpPr/>
      </dsp:nvSpPr>
      <dsp:spPr>
        <a:xfrm>
          <a:off x="1311876" y="2035018"/>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nl-NL" sz="2500" kern="1200"/>
            <a:t>Tel: 070-3469314</a:t>
          </a:r>
          <a:endParaRPr lang="en-US" sz="2500" kern="1200"/>
        </a:p>
      </dsp:txBody>
      <dsp:txXfrm>
        <a:off x="1311876" y="2035018"/>
        <a:ext cx="8746523" cy="11358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8BD4C-FB5F-4569-963C-C3162B5BA5CD}" type="datetimeFigureOut">
              <a:rPr lang="LID4096" smtClean="0"/>
              <a:t>01/15/2025</a:t>
            </a:fld>
            <a:endParaRPr lang="LID4096"/>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37080-ADA2-4752-8BE3-F59BBAC33138}" type="slidenum">
              <a:rPr lang="LID4096" smtClean="0"/>
              <a:t>‹nr.›</a:t>
            </a:fld>
            <a:endParaRPr lang="LID4096"/>
          </a:p>
        </p:txBody>
      </p:sp>
    </p:spTree>
    <p:extLst>
      <p:ext uri="{BB962C8B-B14F-4D97-AF65-F5344CB8AC3E}">
        <p14:creationId xmlns:p14="http://schemas.microsoft.com/office/powerpoint/2010/main" val="411018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sven.zeilstra@transmuralezorg.n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tu.be/Ck0FO7Kog9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ransmuralezorg.n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a:t>
            </a:fld>
            <a:endParaRPr lang="LID4096"/>
          </a:p>
        </p:txBody>
      </p:sp>
    </p:spTree>
    <p:extLst>
      <p:ext uri="{BB962C8B-B14F-4D97-AF65-F5344CB8AC3E}">
        <p14:creationId xmlns:p14="http://schemas.microsoft.com/office/powerpoint/2010/main" val="229159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Wat is palliatieve zorg?</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Palliatieve zorg is een benadering van zorg die gericht is op het verbeteren van de kwaliteit van leven van patiënten met een ongeneeslijke ziekte. Deze zorg richt zich niet op genezing, maar op verlichting van symptomen, zoals pijn, kortademigheid, angst en andere fysieke, emotionele, sociale en spirituele problemen die ontstaan in de laatste fase van het leven. Het doel is om de patiënt en hun naasten te ondersteunen bij het omgaan met de ziekte en de gevolgen daarvan, met als uitgangspunt de wensen en behoeften van de patiënt</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20</a:t>
            </a:fld>
            <a:endParaRPr lang="LID4096"/>
          </a:p>
        </p:txBody>
      </p:sp>
    </p:spTree>
    <p:extLst>
      <p:ext uri="{BB962C8B-B14F-4D97-AF65-F5344CB8AC3E}">
        <p14:creationId xmlns:p14="http://schemas.microsoft.com/office/powerpoint/2010/main" val="353427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Palliatieve zorg kent vier belangrijke fases:</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Ziektegerichte palliatie</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Deze fase begint wanneer duidelijk wordt dat genezing niet meer mogelijk is, maar er nog behandelingen mogelijk zijn die het ziekteverloop kunnen remmen of symptomen kunnen verlichten.</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Symptoomgerichte palliatie</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 focus ligt hier volledig op het verlichten van symptomen en ongemakken. De behandelingen zijn niet meer gericht op het bestrijden van de ziekte zelf, maar op het bieden van comfort.</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Palliatieve terminale zorg</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Dit is de laatste fase, waarin de nadruk ligt op zorg in de laatste dagen of weken van het leven. In deze fase is het duidelijk dat de patiënt binnen korte tijd zal overlijden. Comfort en waardigheid staan centraal.</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Nazorg voor de nabestaanden</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Na het overlijden van de patiënt biedt palliatieve zorg ook ondersteuning aan de familie en naasten, bijvoorbeeld door rouwbegeleiding</a:t>
            </a:r>
            <a:r>
              <a:rPr lang="nl-NL"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Palliatieve zorg is daarmee veelomvattend en richt zich zowel op de fysieke, als op de emotionele en sociale aspecten van het levenseinde.</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21</a:t>
            </a:fld>
            <a:endParaRPr lang="LID4096"/>
          </a:p>
        </p:txBody>
      </p:sp>
    </p:spTree>
    <p:extLst>
      <p:ext uri="{BB962C8B-B14F-4D97-AF65-F5344CB8AC3E}">
        <p14:creationId xmlns:p14="http://schemas.microsoft.com/office/powerpoint/2010/main" val="194278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heer Jansen (65 jaar) is bekend met longkanker, waarvoor geen genezing meer mogelijk is. Na verschillende behandelingen zoals chemotherapie, is besloten om over te schakelen naar palliatieve zorg. De focus ligt nu volledig op het verlichten van symptomen en het verbeteren van de kwaliteit van leven. De heer Jansen ervaart ernstige kortademigheid, pijn op de borst en vermoeidheid. Zijn wens is om thuis te sterven, omringd door zijn familie.</a:t>
            </a:r>
          </a:p>
          <a:p>
            <a:pPr marL="0" indent="0">
              <a:lnSpc>
                <a:spcPct val="107000"/>
              </a:lnSpc>
              <a:spcAft>
                <a:spcPts val="8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heer Jansen is opgenomen in het palliatieve traject en heeft nog enkele weken te leven. Hij ervaart     toenemende kortademigheid en pijn, ondanks pijnmedicatie. Zijn familie vindt het moeilijk om te zien hoe hij lijdt, en er wordt overwogen om palliatieve sedatie toe te passen als de situatie ondraaglijk wordt. De huisarts bespreekt de opties met de familie en besluit samen met de heer Jansen en zijn familie om de zorg thuis uit te breiden.</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22</a:t>
            </a:fld>
            <a:endParaRPr lang="LID4096"/>
          </a:p>
        </p:txBody>
      </p:sp>
    </p:spTree>
    <p:extLst>
      <p:ext uri="{BB962C8B-B14F-4D97-AF65-F5344CB8AC3E}">
        <p14:creationId xmlns:p14="http://schemas.microsoft.com/office/powerpoint/2010/main" val="322781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heer Jansen (65 jaar) is bekend met longkanker, waarvoor geen genezing meer mogelijk is. Na verschillende behandelingen zoals chemotherapie, is besloten om over te schakelen naar palliatieve zorg. De focus ligt nu volledig op het verlichten van symptomen en het verbeteren van de kwaliteit van leven. De heer Jansen ervaart ernstige kortademigheid, pijn op de borst en vermoeidheid. Zijn wens is om thuis te sterven, omringd door zijn familie.</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heer Jansen is opgenomen in het palliatieve traject en heeft nog enkele weken te leven. Hij ervaart toenemende kortademigheid en pijn, ondanks pijnmedicatie. Zijn familie vindt het moeilijk om te zien hoe hij lijdt, en er wordt overwogen om palliatieve sedatie toe te passen als de situatie ondraaglijk wordt. De huisarts bespreekt de opties met de familie en besluit samen met de heer Jansen en zijn familie om de zorg thuis uit te breiden.</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zorg wordt ondersteund door een </a:t>
            </a:r>
            <a:r>
              <a:rPr lang="nl-NL" sz="1800" b="1"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-groep</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waarin de huisarts, wijkverpleegkundige en palliatief consulent samenwerken om de heer Jansen de best mogelijke zorg thuis te bieden. Ook is het belangrijk om de medicatie te evalueren. Eventueel moet er worden overwogen om onnodige medicatie te stoppen.  </a:t>
            </a: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In regio Haaglanden zijn twaalf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-groepen actief.</a:t>
            </a: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i="1"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-groepen Den Haag: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Centrum</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Laak</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Schilderswijk</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Segbroek</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Valkenbos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Ypenburg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i="1"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-groepen Wassenaar: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Wassenaar</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i="1"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-groepen Leidschendam – Voorburg: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Leidschendam</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Voorburg</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i="1"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-groepen Zoetermeer:</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Meerzicht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Rokkeveen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PaTz</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-groep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Seghwaert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Contact: </a:t>
            </a:r>
            <a:r>
              <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sven.zeilstra@transmuralezorg.nl</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https://youtu.be/Ck0FO7Kog9g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Filmpje openen: - WIFI beschikbaar</a:t>
            </a:r>
          </a:p>
          <a:p>
            <a:pPr marL="914400">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 muis op de link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control + klikken</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23</a:t>
            </a:fld>
            <a:endParaRPr lang="LID4096"/>
          </a:p>
        </p:txBody>
      </p:sp>
    </p:spTree>
    <p:extLst>
      <p:ext uri="{BB962C8B-B14F-4D97-AF65-F5344CB8AC3E}">
        <p14:creationId xmlns:p14="http://schemas.microsoft.com/office/powerpoint/2010/main" val="374100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Gebruik van de Palliatieve Kit: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Om de symptomen van de heer Jansen te verlichten, wordt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Palliatieve Kit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ingezet. De kit bevat alle hulpmiddelen en medicijnen die nodig zijn voor een effectieve zorg in de laatste levensfase, waaronder:</a:t>
            </a:r>
          </a:p>
          <a:p>
            <a:endParaRPr lang="en-GB" dirty="0"/>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Urinezak 2 liter  2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Instillagel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6 ml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Catheterset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Catheter</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C14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Catheter</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C16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Bedhanger</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1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Incontinentiematje 60x90 2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Midazolam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ampul 15 mg = 3 ml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Morfine HCL ampul 10 mg = 1 ml 5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Nozinan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ampul 25 mg = 1 ml 2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Haldol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ampul 5 mg = 1 ml 2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Haldol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druppels 2 mg/ml 30 ml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Instanyl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neusspray 50 µg/dosis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Scopoderm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pleister 1,5 mg 2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Koelzalf zonder rozenolie Tube 100 g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Midazolam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neusspray 2,5 mg/dosis 1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Forlax</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sachets 10 g 6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Microlax klysma 5 ml 2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Dentaswab</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mondswab</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10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Temazepam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capsule/ tabletten 10 mg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Morfine tablet 10 mg 10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Morfine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retard</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tablet  10 mg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Metoclopramide zetpil 10 mg 2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Paracetamol zetpil 1000 mg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Spuit 1 ml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Spuit 2 ml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Spuit 3 ml   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Opzuignaald roze   15 st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Subcutane naald   15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Insuflon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bd</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saf</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intima</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2 st </a:t>
            </a:r>
          </a:p>
          <a:p>
            <a:pPr>
              <a:lnSpc>
                <a:spcPct val="107000"/>
              </a:lnSpc>
              <a:spcAft>
                <a:spcPts val="800"/>
              </a:spcAft>
            </a:pP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Tegaderm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IV pleisters  2 st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Waar te vinden en aanvragen: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Palliatieve Kit wordt aangevraagd bij een apotheek die aangesloten is bij het Netwerk Palliatieve Zorg Haaglanden. De apotheken waarbij een palliatieve kit beschikbaar is zijn te vinden op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vereniging transmurale zorg</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huisarts kan de kit aanvragen, waarna deze wordt geleverd aan het huisadres van de heer Jansen. De kit zorgt ervoor dat de benodigde middelen direct beschikbaar zijn wanneer dat nodig is. </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24</a:t>
            </a:fld>
            <a:endParaRPr lang="LID4096"/>
          </a:p>
        </p:txBody>
      </p:sp>
    </p:spTree>
    <p:extLst>
      <p:ext uri="{BB962C8B-B14F-4D97-AF65-F5344CB8AC3E}">
        <p14:creationId xmlns:p14="http://schemas.microsoft.com/office/powerpoint/2010/main" val="207075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25</a:t>
            </a:fld>
            <a:endParaRPr lang="LID4096"/>
          </a:p>
        </p:txBody>
      </p:sp>
    </p:spTree>
    <p:extLst>
      <p:ext uri="{BB962C8B-B14F-4D97-AF65-F5344CB8AC3E}">
        <p14:creationId xmlns:p14="http://schemas.microsoft.com/office/powerpoint/2010/main" val="222811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situatie van de heer Jansen verslechtert. Hij wordt angstiger en zijn ademnood verergert ondanks de pijnmedicatie. Na overleg met de familie wordt besloten om palliatieve sedatie te starten, conform de wens van de heer Jansen om zijn lijden te verlichten.</a:t>
            </a:r>
          </a:p>
          <a:p>
            <a:pPr marL="342900" lvl="0" indent="-342900">
              <a:lnSpc>
                <a:spcPct val="107000"/>
              </a:lnSpc>
              <a:spcAft>
                <a:spcPts val="800"/>
              </a:spcAft>
              <a:buSzPts val="1000"/>
              <a:buFont typeface="Symbol" panose="05050102010706020507" pitchFamily="18" charset="2"/>
              <a:buChar char=""/>
              <a:tabLst>
                <a:tab pos="457200" algn="l"/>
              </a:tabLs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Wat is palliatieve sedatie?</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Palliatieve sedatie houdt in dat het bewustzijn van de patiënt wordt verlaagd om ondraaglijk lijden te verlichten. Het doel is niet om het leven actief te bekorten, maar om comfort te bieden in de laatste fase.</a:t>
            </a:r>
          </a:p>
          <a:p>
            <a:pPr marL="342900" lvl="0" indent="-342900">
              <a:lnSpc>
                <a:spcPct val="107000"/>
              </a:lnSpc>
              <a:spcAft>
                <a:spcPts val="800"/>
              </a:spcAft>
              <a:buSzPts val="1000"/>
              <a:buFont typeface="Symbol" panose="05050102010706020507" pitchFamily="18" charset="2"/>
              <a:buChar char=""/>
              <a:tabLst>
                <a:tab pos="457200" algn="l"/>
              </a:tabLs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Toediening:</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Midazolam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wordt via een subcutane naald toegediend, die geplaatst wordt in de buik of het bovenbeen. Dit verlicht de ademnood en angst van de heer Jansen en zorgt ervoor dat hij rustig in slaap valt.</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27</a:t>
            </a:fld>
            <a:endParaRPr lang="LID4096"/>
          </a:p>
        </p:txBody>
      </p:sp>
    </p:spTree>
    <p:extLst>
      <p:ext uri="{BB962C8B-B14F-4D97-AF65-F5344CB8AC3E}">
        <p14:creationId xmlns:p14="http://schemas.microsoft.com/office/powerpoint/2010/main" val="20204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Hospice als alternatief:</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Hoewel de heer Jansen thuis wil sterven, wordt er besproken dat als de zorg voor zijn familie te zwaar wordt, een hospice een goede optie kan zijn. Een hospice biedt een huiselijke omgeving met 24/7 medische zorg, wat voor zowel de heer Jansen als zijn familie verlichting kan bieden.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Hospices in de regio Haaglanden: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Hospice De Witte Roos </a:t>
            </a:r>
          </a:p>
          <a:p>
            <a:pPr marL="342900" lvl="0" indent="-342900">
              <a:lnSpc>
                <a:spcPct val="107000"/>
              </a:lnSpc>
              <a:spcAft>
                <a:spcPts val="800"/>
              </a:spcAft>
              <a:buFont typeface="+mj-lt"/>
              <a:buAutoNum type="arabicPeriod"/>
              <a:tabLst>
                <a:tab pos="457200" algn="l"/>
              </a:tabLst>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Hospice Claude Monet </a:t>
            </a:r>
          </a:p>
          <a:p>
            <a:pPr marL="342900" lvl="0" indent="-342900">
              <a:lnSpc>
                <a:spcPct val="107000"/>
              </a:lnSpc>
              <a:spcAft>
                <a:spcPts val="800"/>
              </a:spcAft>
              <a:buFont typeface="+mj-lt"/>
              <a:buAutoNum type="arabicPeriod"/>
              <a:tabLst>
                <a:tab pos="457200" algn="l"/>
              </a:tabLst>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Jacobshospice</a:t>
            </a:r>
          </a:p>
          <a:p>
            <a:pPr marL="342900" lvl="0" indent="-342900">
              <a:lnSpc>
                <a:spcPct val="107000"/>
              </a:lnSpc>
              <a:spcAft>
                <a:spcPts val="800"/>
              </a:spcAft>
              <a:buFont typeface="+mj-lt"/>
              <a:buAutoNum type="arabicPeriod"/>
              <a:tabLst>
                <a:tab pos="457200" algn="l"/>
              </a:tabLst>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Hospice WZH </a:t>
            </a:r>
            <a:r>
              <a:rPr lang="nl-NL" sz="1800" b="0" kern="100" dirty="0" err="1">
                <a:effectLst/>
                <a:latin typeface="Aptos" panose="020B0004020202020204" pitchFamily="34" charset="0"/>
                <a:ea typeface="Aptos" panose="020B0004020202020204" pitchFamily="34" charset="0"/>
                <a:cs typeface="Times New Roman" panose="02020603050405020304" pitchFamily="18" charset="0"/>
              </a:rPr>
              <a:t>Waterhof</a:t>
            </a:r>
            <a:endParaRPr lang="nl-NL"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nl-NL"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mj-lt"/>
              <a:buNone/>
              <a:tabLst>
                <a:tab pos="457200" algn="l"/>
              </a:tabLst>
              <a:defRPr/>
            </a:pPr>
            <a:r>
              <a:rPr lang="nl-NL" sz="1800" kern="100" dirty="0">
                <a:latin typeface="Aptos" panose="020B0004020202020204" pitchFamily="34" charset="0"/>
                <a:ea typeface="Aptos" panose="020B0004020202020204" pitchFamily="34" charset="0"/>
                <a:cs typeface="Times New Roman" panose="02020603050405020304" pitchFamily="18" charset="0"/>
              </a:rPr>
              <a:t>V</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oor meerdere hospices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bekijk de informatiegids</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mj-lt"/>
              <a:buNone/>
              <a:tabLst>
                <a:tab pos="457200" algn="l"/>
              </a:tabLst>
            </a:pPr>
            <a:endParaRPr lang="nl-NL"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Wanneer overwegen?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Als de fysieke en emotionele belasting voor de familie te groot wordt, kan de huisarts helpen met het regelen van een plaats in een hospice, zodat de heer Jansen in een rustige en comfortabele omgeving kan sterven.</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28</a:t>
            </a:fld>
            <a:endParaRPr lang="LID4096"/>
          </a:p>
        </p:txBody>
      </p:sp>
    </p:spTree>
    <p:extLst>
      <p:ext uri="{BB962C8B-B14F-4D97-AF65-F5344CB8AC3E}">
        <p14:creationId xmlns:p14="http://schemas.microsoft.com/office/powerpoint/2010/main" val="43474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Nazorg voor de familie:</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Na het overlijden van de heer Jansen biedt het zorgteam ondersteuning aan zijn familie. Dit kan bestaan uit gesprekken met de huisarts of begeleiding door gespecialiseerde rouwzorgverleners in de regio Haaglanden. Het is belangrijk dat de familie goed wordt opgevangen en begeleid in deze moeilijke tijd. In geval van problematische rouw wordt de nabestaande doorverwezen naar experts zoals psychologen, rouwtherapeuten of geestelijk verzorgers. Het nagesprek tussen arts, zorgverleners en nabestaanden is belangrijk voor troost, steun en begeleiding bij het verwerken van het verlies, met respect voor sociale, culturele en spirituele rituelen.</a:t>
            </a:r>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29</a:t>
            </a:fld>
            <a:endParaRPr lang="LID4096"/>
          </a:p>
        </p:txBody>
      </p:sp>
    </p:spTree>
    <p:extLst>
      <p:ext uri="{BB962C8B-B14F-4D97-AF65-F5344CB8AC3E}">
        <p14:creationId xmlns:p14="http://schemas.microsoft.com/office/powerpoint/2010/main" val="265752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Vereniging transmurale zorg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toekomst van de zorg in de regio Haaglanden draait om hoe we samen de zorg vormgeven, inspelen op ontwikkelingen in zorg en welzijn, en de kwaliteit verbeteren. Het doel is om patiënten op de best mogelijke manier te helpen op een haalbare wijze. Vereniging Transmurale Zorg speelt hierin een belangrijke rol als objectieve facilitator, verbinder en aanjager om deze samenwerking en verbetering te bevorderen.</a:t>
            </a:r>
          </a:p>
          <a:p>
            <a:pPr>
              <a:lnSpc>
                <a:spcPct val="107000"/>
              </a:lnSpc>
              <a:spcAft>
                <a:spcPts val="800"/>
              </a:spcAft>
            </a:pPr>
            <a:r>
              <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Home - Vereniging Transmurale Zorg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Link openen: 	   - WIFI beschikbaar</a:t>
            </a:r>
          </a:p>
          <a:p>
            <a:pPr marL="914400">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 muis op de link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control + klikken</a:t>
            </a: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30</a:t>
            </a:fld>
            <a:endParaRPr lang="LID4096"/>
          </a:p>
        </p:txBody>
      </p:sp>
    </p:spTree>
    <p:extLst>
      <p:ext uri="{BB962C8B-B14F-4D97-AF65-F5344CB8AC3E}">
        <p14:creationId xmlns:p14="http://schemas.microsoft.com/office/powerpoint/2010/main" val="317800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Juiste</a:t>
            </a:r>
            <a:r>
              <a:rPr lang="en-GB" dirty="0"/>
              <a:t> </a:t>
            </a:r>
            <a:r>
              <a:rPr lang="en-GB" dirty="0" err="1"/>
              <a:t>antwoord</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b. Zorg gericht op het verlichten van lijden en verbeteren van kwaliteit van leven van de patiënt en naasten</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5</a:t>
            </a:fld>
            <a:endParaRPr lang="LID4096"/>
          </a:p>
        </p:txBody>
      </p:sp>
    </p:spTree>
    <p:extLst>
      <p:ext uri="{BB962C8B-B14F-4D97-AF65-F5344CB8AC3E}">
        <p14:creationId xmlns:p14="http://schemas.microsoft.com/office/powerpoint/2010/main" val="654952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Helpdesk</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Wanneer informatie of advies nodig is over zorg aan patiënten in de palliatieve fase kan je terecht bij de Helpdesk Palliatieve Zorg Haaglanden.</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Contact:</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Telefoonnummer Helpdesk: 088 123 245 0.</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32</a:t>
            </a:fld>
            <a:endParaRPr lang="LID4096"/>
          </a:p>
        </p:txBody>
      </p:sp>
    </p:spTree>
    <p:extLst>
      <p:ext uri="{BB962C8B-B14F-4D97-AF65-F5344CB8AC3E}">
        <p14:creationId xmlns:p14="http://schemas.microsoft.com/office/powerpoint/2010/main" val="3327463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00" dirty="0">
                <a:effectLst/>
                <a:latin typeface="Aptos" panose="020B0004020202020204" pitchFamily="34" charset="0"/>
                <a:ea typeface="Aptos" panose="020B0004020202020204" pitchFamily="34" charset="0"/>
                <a:cs typeface="Times New Roman" panose="02020603050405020304" pitchFamily="18" charset="0"/>
              </a:rPr>
              <a:t>Afspraak communicatie en medicatie beschikbaarheid</a:t>
            </a:r>
            <a:br>
              <a:rPr lang="nl-NL" sz="1200" kern="100" dirty="0">
                <a:effectLst/>
                <a:latin typeface="Aptos" panose="020B0004020202020204" pitchFamily="34" charset="0"/>
                <a:ea typeface="Aptos" panose="020B0004020202020204" pitchFamily="34" charset="0"/>
                <a:cs typeface="Times New Roman" panose="02020603050405020304" pitchFamily="18" charset="0"/>
              </a:rPr>
            </a:br>
            <a:r>
              <a:rPr lang="nl-NL" sz="1200" kern="100" dirty="0">
                <a:effectLst/>
                <a:latin typeface="Aptos" panose="020B0004020202020204" pitchFamily="34" charset="0"/>
                <a:ea typeface="Aptos" panose="020B0004020202020204" pitchFamily="34" charset="0"/>
                <a:cs typeface="Times New Roman" panose="02020603050405020304" pitchFamily="18" charset="0"/>
              </a:rPr>
              <a:t>De apotheker moet altijd tijdig op de hoogte worden gesteld van de palliatieve zorgbehoeften van een patiënt door de huisarts, zodat de benodigde medicatie en hulpmiddelen (zoals de Palliatieve Kit) beschikbaar zijn en goed afgestemd kunnen worden op de situatie van de patiënt.</a:t>
            </a:r>
          </a:p>
          <a:p>
            <a:pPr marL="0" indent="0">
              <a:buNone/>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200" b="1" kern="100" dirty="0">
                <a:latin typeface="Aptos" panose="020B0004020202020204" pitchFamily="34" charset="0"/>
                <a:ea typeface="Aptos" panose="020B0004020202020204" pitchFamily="34" charset="0"/>
                <a:cs typeface="Times New Roman" panose="02020603050405020304" pitchFamily="18" charset="0"/>
              </a:rPr>
              <a:t>Actie </a:t>
            </a:r>
            <a:endParaRPr lang="nl-NL"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Huisarts</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latin typeface="Aptos" panose="020B0004020202020204" pitchFamily="34" charset="0"/>
                <a:ea typeface="Aptos" panose="020B0004020202020204" pitchFamily="34" charset="0"/>
                <a:cs typeface="Times New Roman" panose="02020603050405020304" pitchFamily="18" charset="0"/>
              </a:rPr>
              <a:t>I</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nformeert de apotheker direct bij het besluit om palliatieve zorg te starten of  bij wijzigingen in de behandeling van de patiënt.</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Apotheker</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 apotheker zorgt ervoor dat de benodigde palliatieve medicatie op tijd beschikbaar is. Indien nodig, overlegt de apotheker met de huisarts over specifieke medicatie of dosisaanpassingen.</a:t>
            </a:r>
          </a:p>
          <a:p>
            <a:pPr marL="342900" lvl="0" indent="-342900">
              <a:lnSpc>
                <a:spcPct val="107000"/>
              </a:lnSpc>
              <a:spcAft>
                <a:spcPts val="800"/>
              </a:spcAft>
              <a:buFont typeface="+mj-lt"/>
              <a:buAutoNum type="arabicPeriod"/>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Terugkoppeling</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Er vindt regelmatige terugkoppeling plaats tussen huisarts en apotheker om te waarborgen dat er geen tekorten ontstaan en dat de medicatie goed wordt afgestemd op de symptomen van de patiënt.</a:t>
            </a:r>
            <a:endParaRPr lang="nl-NL"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tabLst>
                <a:tab pos="457200" algn="l"/>
              </a:tabLs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Resultaatdoelstelling:</a:t>
            </a:r>
            <a:br>
              <a:rPr lang="nl-NL" sz="1200" kern="100" dirty="0">
                <a:effectLst/>
                <a:latin typeface="Aptos" panose="020B0004020202020204" pitchFamily="34" charset="0"/>
                <a:ea typeface="Aptos" panose="020B0004020202020204" pitchFamily="34" charset="0"/>
                <a:cs typeface="Times New Roman" panose="02020603050405020304" pitchFamily="18" charset="0"/>
              </a:rPr>
            </a:br>
            <a:r>
              <a:rPr lang="nl-NL" sz="1200" kern="100" dirty="0">
                <a:effectLst/>
                <a:latin typeface="Aptos" panose="020B0004020202020204" pitchFamily="34" charset="0"/>
                <a:ea typeface="Aptos" panose="020B0004020202020204" pitchFamily="34" charset="0"/>
                <a:cs typeface="Times New Roman" panose="02020603050405020304" pitchFamily="18" charset="0"/>
              </a:rPr>
              <a:t>Door de directe communicatie tussen huisarts en apotheker wordt de continuïteit en kwaliteit van de palliatieve zorg gewaarborgd. De patiënt ontvangt tijdig de juiste medicatie en hulpmiddelen, wat zorgt voor optimale symptoombestrijding en comfort in de laatste levensfase.</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33</a:t>
            </a:fld>
            <a:endParaRPr lang="LID4096"/>
          </a:p>
        </p:txBody>
      </p:sp>
    </p:spTree>
    <p:extLst>
      <p:ext uri="{BB962C8B-B14F-4D97-AF65-F5344CB8AC3E}">
        <p14:creationId xmlns:p14="http://schemas.microsoft.com/office/powerpoint/2010/main" val="18193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Afspraak over medicatiereview</a:t>
            </a:r>
          </a:p>
          <a:p>
            <a:pPr marL="0" indent="0">
              <a:lnSpc>
                <a:spcPct val="107000"/>
              </a:lnSpc>
              <a:spcAft>
                <a:spcPts val="8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Er wordt een medicatiereview uitgevoerd bij elke nieuwe palliatieve patiënt, waarbij de apotheker samen met de huisarts de voorgeschreven medicatie doorneemt.</a:t>
            </a:r>
            <a:endParaRPr lang="nl-NL"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Actie</a:t>
            </a:r>
          </a:p>
          <a:p>
            <a:pPr marL="342900" indent="-342900">
              <a:lnSpc>
                <a:spcPct val="107000"/>
              </a:lnSpc>
              <a:spcAft>
                <a:spcPts val="800"/>
              </a:spcAft>
              <a:buAutoNum type="arabicPeriod"/>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Huisarts: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De huisarts informeert de apotheker over de volledige medicatie overzicht van de patiënt, zodat er een volledige medicatiebeoordeling kan plaatsvinden.</a:t>
            </a:r>
          </a:p>
          <a:p>
            <a:pPr marL="342900" indent="-342900">
              <a:lnSpc>
                <a:spcPct val="107000"/>
              </a:lnSpc>
              <a:spcAft>
                <a:spcPts val="800"/>
              </a:spcAft>
              <a:buAutoNum type="arabicPeriod"/>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Apotheker: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De apotheker controleert de medicatie op mogelijke interacties, overdosering, of het voortzetten van niet-noodzakelijke medicatie, en bespreekt dit met de huisarts.</a:t>
            </a:r>
          </a:p>
          <a:p>
            <a:pPr marL="342900" indent="-342900">
              <a:lnSpc>
                <a:spcPct val="107000"/>
              </a:lnSpc>
              <a:spcAft>
                <a:spcPts val="800"/>
              </a:spcAft>
              <a:buAutoNum type="arabicPeriod"/>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Terugkoppeling: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Op basis van de medicatiereview wordt er eventueel medicatie aangepast of gestopt.</a:t>
            </a:r>
          </a:p>
          <a:p>
            <a:pPr>
              <a:lnSpc>
                <a:spcPct val="107000"/>
              </a:lnSpc>
              <a:spcAft>
                <a:spcPts val="800"/>
              </a:spcAft>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Resultaatdoelstelling:</a:t>
            </a:r>
            <a:br>
              <a:rPr lang="nl-NL" sz="1200" b="1" kern="100" dirty="0">
                <a:effectLst/>
                <a:latin typeface="Aptos" panose="020B0004020202020204" pitchFamily="34" charset="0"/>
                <a:ea typeface="Aptos" panose="020B0004020202020204" pitchFamily="34" charset="0"/>
                <a:cs typeface="Times New Roman" panose="02020603050405020304" pitchFamily="18" charset="0"/>
              </a:rPr>
            </a:br>
            <a:r>
              <a:rPr lang="nl-NL" sz="1200" kern="100" dirty="0">
                <a:effectLst/>
                <a:latin typeface="Aptos" panose="020B0004020202020204" pitchFamily="34" charset="0"/>
                <a:ea typeface="Aptos" panose="020B0004020202020204" pitchFamily="34" charset="0"/>
                <a:cs typeface="Times New Roman" panose="02020603050405020304" pitchFamily="18" charset="0"/>
              </a:rPr>
              <a:t>De patiënt ontvangt alleen de medicatie die echt noodzakelijk is, met een focus op symptoombestrijding en comfort, en mogelijke interacties of bijwerkingen worden geminimaliseerd.</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34</a:t>
            </a:fld>
            <a:endParaRPr lang="LID4096"/>
          </a:p>
        </p:txBody>
      </p:sp>
    </p:spTree>
    <p:extLst>
      <p:ext uri="{BB962C8B-B14F-4D97-AF65-F5344CB8AC3E}">
        <p14:creationId xmlns:p14="http://schemas.microsoft.com/office/powerpoint/2010/main" val="3802555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kern="100" dirty="0">
                <a:effectLst/>
                <a:latin typeface="Aptos" panose="020B0004020202020204" pitchFamily="34" charset="0"/>
                <a:ea typeface="Aptos" panose="020B0004020202020204" pitchFamily="34" charset="0"/>
                <a:cs typeface="Times New Roman" panose="02020603050405020304" pitchFamily="18" charset="0"/>
              </a:rPr>
              <a:t>Datum vaststellen voor het evalueren van de gemaakte afspraken. </a:t>
            </a:r>
          </a:p>
          <a:p>
            <a:pPr>
              <a:lnSpc>
                <a:spcPct val="107000"/>
              </a:lnSpc>
              <a:spcAft>
                <a:spcPts val="800"/>
              </a:spcAft>
            </a:pPr>
            <a:r>
              <a:rPr lang="nl-NL" sz="1800" i="1" kern="100" dirty="0">
                <a:effectLst/>
                <a:latin typeface="Aptos" panose="020B0004020202020204" pitchFamily="34" charset="0"/>
                <a:ea typeface="Aptos" panose="020B0004020202020204" pitchFamily="34" charset="0"/>
                <a:cs typeface="Times New Roman" panose="02020603050405020304" pitchFamily="18" charset="0"/>
              </a:rPr>
              <a:t>Evaluatie formulieren mailen.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i="1" kern="100" dirty="0">
                <a:effectLst/>
                <a:latin typeface="Aptos" panose="020B0004020202020204" pitchFamily="34" charset="0"/>
                <a:ea typeface="Aptos" panose="020B0004020202020204" pitchFamily="34" charset="0"/>
                <a:cs typeface="Times New Roman" panose="02020603050405020304" pitchFamily="18" charset="0"/>
              </a:rPr>
              <a:t>Verbeterpunten opnoemen.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36</a:t>
            </a:fld>
            <a:endParaRPr lang="LID4096"/>
          </a:p>
        </p:txBody>
      </p:sp>
    </p:spTree>
    <p:extLst>
      <p:ext uri="{BB962C8B-B14F-4D97-AF65-F5344CB8AC3E}">
        <p14:creationId xmlns:p14="http://schemas.microsoft.com/office/powerpoint/2010/main" val="395494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Juiste</a:t>
            </a:r>
            <a:r>
              <a:rPr lang="en-GB" dirty="0"/>
              <a:t> </a:t>
            </a:r>
            <a:r>
              <a:rPr lang="en-GB" dirty="0" err="1"/>
              <a:t>antwoorden</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a. Ziektegerichte fase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c. Terminale fase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e. Symptoomgerichte fase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6</a:t>
            </a:fld>
            <a:endParaRPr lang="LID4096"/>
          </a:p>
        </p:txBody>
      </p:sp>
    </p:spTree>
    <p:extLst>
      <p:ext uri="{BB962C8B-B14F-4D97-AF65-F5344CB8AC3E}">
        <p14:creationId xmlns:p14="http://schemas.microsoft.com/office/powerpoint/2010/main" val="318836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lnSpc>
                <a:spcPct val="107000"/>
              </a:lnSpc>
              <a:spcAft>
                <a:spcPts val="800"/>
              </a:spcAft>
              <a:buSzPts val="1000"/>
              <a:buFont typeface="Courier New" panose="02070309020205020404" pitchFamily="49" charset="0"/>
              <a:buNone/>
              <a:tabLst>
                <a:tab pos="914400" algn="l"/>
              </a:tabLst>
            </a:pPr>
            <a:r>
              <a:rPr lang="en-GB" dirty="0" err="1"/>
              <a:t>Juiste</a:t>
            </a:r>
            <a:r>
              <a:rPr lang="en-GB" dirty="0"/>
              <a:t> </a:t>
            </a:r>
            <a:r>
              <a:rPr lang="en-GB" dirty="0" err="1"/>
              <a:t>antwoorden</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a. Lichamelijke symptomen 		</a:t>
            </a:r>
          </a:p>
          <a:p>
            <a:pPr marL="457200" lvl="1" indent="0">
              <a:lnSpc>
                <a:spcPct val="107000"/>
              </a:lnSpc>
              <a:spcAft>
                <a:spcPts val="800"/>
              </a:spcAft>
              <a:buSzPts val="1000"/>
              <a:buFont typeface="Courier New" panose="02070309020205020404" pitchFamily="49" charset="0"/>
              <a:buNone/>
              <a:tabLst>
                <a:tab pos="914400" algn="l"/>
              </a:tabLst>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b. Psychosociale ondersteuning </a:t>
            </a:r>
          </a:p>
          <a:p>
            <a:pPr marL="457200" lvl="1" indent="0">
              <a:lnSpc>
                <a:spcPct val="107000"/>
              </a:lnSpc>
              <a:spcAft>
                <a:spcPts val="800"/>
              </a:spcAft>
              <a:buSzPts val="1000"/>
              <a:buFont typeface="Courier New" panose="02070309020205020404" pitchFamily="49" charset="0"/>
              <a:buNone/>
              <a:tabLst>
                <a:tab pos="914400" algn="l"/>
              </a:tabLst>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c. Spirituele begeleiding </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7</a:t>
            </a:fld>
            <a:endParaRPr lang="LID4096"/>
          </a:p>
        </p:txBody>
      </p:sp>
    </p:spTree>
    <p:extLst>
      <p:ext uri="{BB962C8B-B14F-4D97-AF65-F5344CB8AC3E}">
        <p14:creationId xmlns:p14="http://schemas.microsoft.com/office/powerpoint/2010/main" val="587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8</a:t>
            </a:fld>
            <a:endParaRPr lang="LID4096"/>
          </a:p>
        </p:txBody>
      </p:sp>
    </p:spTree>
    <p:extLst>
      <p:ext uri="{BB962C8B-B14F-4D97-AF65-F5344CB8AC3E}">
        <p14:creationId xmlns:p14="http://schemas.microsoft.com/office/powerpoint/2010/main" val="96120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Juiste</a:t>
            </a:r>
            <a:r>
              <a:rPr lang="en-GB" dirty="0"/>
              <a:t> </a:t>
            </a:r>
            <a:r>
              <a:rPr lang="en-GB" dirty="0" err="1"/>
              <a:t>antwoord</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c. Opioïden (bijv. morfine) </a:t>
            </a:r>
            <a:endParaRPr lang="nl-NL" sz="1200" b="0" dirty="0">
              <a:effectLst/>
            </a:endParaRP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9</a:t>
            </a:fld>
            <a:endParaRPr lang="LID4096"/>
          </a:p>
        </p:txBody>
      </p:sp>
    </p:spTree>
    <p:extLst>
      <p:ext uri="{BB962C8B-B14F-4D97-AF65-F5344CB8AC3E}">
        <p14:creationId xmlns:p14="http://schemas.microsoft.com/office/powerpoint/2010/main" val="267047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Juiste</a:t>
            </a:r>
            <a:r>
              <a:rPr lang="en-GB" dirty="0"/>
              <a:t> </a:t>
            </a:r>
            <a:r>
              <a:rPr lang="en-GB" dirty="0" err="1"/>
              <a:t>antwoord</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b. Morfine </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10</a:t>
            </a:fld>
            <a:endParaRPr lang="LID4096"/>
          </a:p>
        </p:txBody>
      </p:sp>
    </p:spTree>
    <p:extLst>
      <p:ext uri="{BB962C8B-B14F-4D97-AF65-F5344CB8AC3E}">
        <p14:creationId xmlns:p14="http://schemas.microsoft.com/office/powerpoint/2010/main" val="299465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lnSpc>
                <a:spcPct val="107000"/>
              </a:lnSpc>
              <a:spcAft>
                <a:spcPts val="800"/>
              </a:spcAft>
              <a:buSzPts val="1000"/>
              <a:buFont typeface="Courier New" panose="02070309020205020404" pitchFamily="49" charset="0"/>
              <a:buNone/>
              <a:tabLst>
                <a:tab pos="914400" algn="l"/>
              </a:tabLst>
            </a:pPr>
            <a:r>
              <a:rPr lang="en-GB" dirty="0" err="1"/>
              <a:t>Juiste</a:t>
            </a:r>
            <a:r>
              <a:rPr lang="en-GB" dirty="0"/>
              <a:t> </a:t>
            </a:r>
            <a:r>
              <a:rPr lang="en-GB" dirty="0" err="1"/>
              <a:t>antwoorden</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a. Metoclopramide </a:t>
            </a:r>
          </a:p>
          <a:p>
            <a:pPr marL="457200" lvl="1" indent="0">
              <a:lnSpc>
                <a:spcPct val="107000"/>
              </a:lnSpc>
              <a:spcAft>
                <a:spcPts val="800"/>
              </a:spcAft>
              <a:buSzPts val="1000"/>
              <a:buFont typeface="Courier New" panose="02070309020205020404" pitchFamily="49" charset="0"/>
              <a:buNone/>
              <a:tabLst>
                <a:tab pos="914400" algn="l"/>
              </a:tabLst>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b. </a:t>
            </a:r>
            <a:r>
              <a:rPr lang="nl-NL" sz="1200" b="0" kern="100" dirty="0" err="1">
                <a:effectLst/>
                <a:latin typeface="Aptos" panose="020B0004020202020204" pitchFamily="34" charset="0"/>
                <a:ea typeface="Aptos" panose="020B0004020202020204" pitchFamily="34" charset="0"/>
                <a:cs typeface="Times New Roman" panose="02020603050405020304" pitchFamily="18" charset="0"/>
              </a:rPr>
              <a:t>Ondansetron</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lvl="1" indent="0">
              <a:lnSpc>
                <a:spcPct val="107000"/>
              </a:lnSpc>
              <a:spcAft>
                <a:spcPts val="800"/>
              </a:spcAft>
              <a:buSzPts val="1000"/>
              <a:buFont typeface="Courier New" panose="02070309020205020404" pitchFamily="49" charset="0"/>
              <a:buNone/>
              <a:tabLst>
                <a:tab pos="914400" algn="l"/>
              </a:tabLst>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c. Haloperidol </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11</a:t>
            </a:fld>
            <a:endParaRPr lang="LID4096"/>
          </a:p>
        </p:txBody>
      </p:sp>
    </p:spTree>
    <p:extLst>
      <p:ext uri="{BB962C8B-B14F-4D97-AF65-F5344CB8AC3E}">
        <p14:creationId xmlns:p14="http://schemas.microsoft.com/office/powerpoint/2010/main" val="401959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Juiste</a:t>
            </a:r>
            <a:r>
              <a:rPr lang="en-GB" dirty="0"/>
              <a:t> </a:t>
            </a:r>
            <a:r>
              <a:rPr lang="en-GB" dirty="0" err="1"/>
              <a:t>antwoord</a:t>
            </a:r>
            <a:r>
              <a:rPr lang="en-GB" dirty="0"/>
              <a:t>: </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a. Wanneer de patiënt extreem veel pijn heeft en geen andere behandelingen werken </a:t>
            </a:r>
          </a:p>
          <a:p>
            <a:endParaRPr lang="LID4096" dirty="0"/>
          </a:p>
        </p:txBody>
      </p:sp>
      <p:sp>
        <p:nvSpPr>
          <p:cNvPr id="4" name="Tijdelijke aanduiding voor dianummer 3"/>
          <p:cNvSpPr>
            <a:spLocks noGrp="1"/>
          </p:cNvSpPr>
          <p:nvPr>
            <p:ph type="sldNum" sz="quarter" idx="5"/>
          </p:nvPr>
        </p:nvSpPr>
        <p:spPr/>
        <p:txBody>
          <a:bodyPr/>
          <a:lstStyle/>
          <a:p>
            <a:fld id="{98B37080-ADA2-4752-8BE3-F59BBAC33138}" type="slidenum">
              <a:rPr lang="LID4096" smtClean="0"/>
              <a:t>12</a:t>
            </a:fld>
            <a:endParaRPr lang="LID4096"/>
          </a:p>
        </p:txBody>
      </p:sp>
    </p:spTree>
    <p:extLst>
      <p:ext uri="{BB962C8B-B14F-4D97-AF65-F5344CB8AC3E}">
        <p14:creationId xmlns:p14="http://schemas.microsoft.com/office/powerpoint/2010/main" val="134285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20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1562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51522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66191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6969C88-B244-455D-A017-012B25B1ACDD}"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38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5487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417981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73960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6969C88-B244-455D-A017-012B25B1ACDD}" type="datetimeFigureOut">
              <a:rPr lang="en-US" smtClean="0"/>
              <a:pPr/>
              <a:t>1/15/2025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13151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969C88-B244-455D-A017-012B25B1ACDD}" type="datetimeFigureOut">
              <a:rPr lang="en-US" smtClean="0"/>
              <a:pPr/>
              <a:t>1/15/2025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118899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6969C88-B244-455D-A017-012B25B1ACDD}"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0954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6969C88-B244-455D-A017-012B25B1ACDD}" type="datetimeFigureOut">
              <a:rPr lang="en-US" smtClean="0"/>
              <a:pPr/>
              <a:t>1/15/2025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CE569E-9B7C-4CB9-AB80-C0841F922CFF}" type="slidenum">
              <a:rPr lang="en-US" smtClean="0"/>
              <a:pPr/>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5274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Ck0FO7Kog9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sven.zeilstra@transmuralezorg.n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mbed.palliatievezorgzoeker.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s://haagsche-zin.n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ransmuralezorg.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hyperlink" Target="https://create.kahoot.it/share/duplicaat-van-palliatieve-zorg/81c66c5a-c95b-476b-93e3-bba7aec96369"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59000"/>
          </a:srgbClr>
        </a:solidFill>
        <a:effectLst/>
      </p:bgPr>
    </p:bg>
    <p:spTree>
      <p:nvGrpSpPr>
        <p:cNvPr id="1" name=""/>
        <p:cNvGrpSpPr/>
        <p:nvPr/>
      </p:nvGrpSpPr>
      <p:grpSpPr>
        <a:xfrm>
          <a:off x="0" y="0"/>
          <a:ext cx="0" cy="0"/>
          <a:chOff x="0" y="0"/>
          <a:chExt cx="0" cy="0"/>
        </a:xfrm>
      </p:grpSpPr>
      <p:pic>
        <p:nvPicPr>
          <p:cNvPr id="1026" name="Picture 2" descr="Palliatieve zorg - IJZERSTERK PALLIATIEF ZORGPLANNER">
            <a:extLst>
              <a:ext uri="{FF2B5EF4-FFF2-40B4-BE49-F238E27FC236}">
                <a16:creationId xmlns:a16="http://schemas.microsoft.com/office/drawing/2014/main" id="{0813371A-696F-EB91-3143-9FE7DEB3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262" b="-1"/>
          <a:stretch/>
        </p:blipFill>
        <p:spPr bwMode="auto">
          <a:xfrm>
            <a:off x="5264728" y="2"/>
            <a:ext cx="6927272" cy="5330949"/>
          </a:xfrm>
          <a:custGeom>
            <a:avLst/>
            <a:gdLst/>
            <a:ahLst/>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AE1F4C7-2F0F-DF59-719A-69AE1E80CDAB}"/>
              </a:ext>
            </a:extLst>
          </p:cNvPr>
          <p:cNvSpPr>
            <a:spLocks noGrp="1"/>
          </p:cNvSpPr>
          <p:nvPr>
            <p:ph type="ctrTitle"/>
          </p:nvPr>
        </p:nvSpPr>
        <p:spPr>
          <a:xfrm>
            <a:off x="720802" y="1527049"/>
            <a:ext cx="4572000" cy="2286000"/>
          </a:xfrm>
        </p:spPr>
        <p:txBody>
          <a:bodyPr>
            <a:normAutofit/>
          </a:bodyPr>
          <a:lstStyle/>
          <a:p>
            <a:pPr algn="l"/>
            <a:r>
              <a:rPr lang="en-GB" sz="4400" dirty="0"/>
              <a:t>Palliatieve </a:t>
            </a:r>
            <a:r>
              <a:rPr lang="en-GB" sz="4400" dirty="0" err="1"/>
              <a:t>zorg</a:t>
            </a:r>
            <a:r>
              <a:rPr lang="en-GB" sz="4400" dirty="0"/>
              <a:t> </a:t>
            </a:r>
            <a:endParaRPr lang="LID4096" sz="4400" dirty="0"/>
          </a:p>
        </p:txBody>
      </p:sp>
      <p:sp>
        <p:nvSpPr>
          <p:cNvPr id="3" name="Ondertitel 2">
            <a:extLst>
              <a:ext uri="{FF2B5EF4-FFF2-40B4-BE49-F238E27FC236}">
                <a16:creationId xmlns:a16="http://schemas.microsoft.com/office/drawing/2014/main" id="{FAEC64D4-2D88-84E4-6196-AA35E25E78E2}"/>
              </a:ext>
            </a:extLst>
          </p:cNvPr>
          <p:cNvSpPr>
            <a:spLocks noGrp="1"/>
          </p:cNvSpPr>
          <p:nvPr>
            <p:ph type="subTitle" idx="1"/>
          </p:nvPr>
        </p:nvSpPr>
        <p:spPr>
          <a:xfrm>
            <a:off x="591879" y="5181603"/>
            <a:ext cx="8251332" cy="1524000"/>
          </a:xfrm>
        </p:spPr>
        <p:txBody>
          <a:bodyPr>
            <a:normAutofit/>
          </a:bodyPr>
          <a:lstStyle/>
          <a:p>
            <a:pPr algn="l"/>
            <a:r>
              <a:rPr lang="nl-NL" sz="1600" dirty="0">
                <a:solidFill>
                  <a:schemeClr val="tx1"/>
                </a:solidFill>
              </a:rPr>
              <a:t>Doel</a:t>
            </a:r>
          </a:p>
          <a:p>
            <a:pPr algn="l"/>
            <a:r>
              <a:rPr lang="nl-NL" sz="1600" dirty="0">
                <a:solidFill>
                  <a:schemeClr val="tx1"/>
                </a:solidFill>
              </a:rPr>
              <a:t>Betere samenwerking voor optimale zorg in de laatste levensfase</a:t>
            </a:r>
            <a:endParaRPr lang="LID4096" sz="2000" dirty="0">
              <a:solidFill>
                <a:schemeClr val="tx1"/>
              </a:solidFill>
            </a:endParaRPr>
          </a:p>
        </p:txBody>
      </p:sp>
      <p:sp>
        <p:nvSpPr>
          <p:cNvPr id="5" name="Tekstvak 4">
            <a:extLst>
              <a:ext uri="{FF2B5EF4-FFF2-40B4-BE49-F238E27FC236}">
                <a16:creationId xmlns:a16="http://schemas.microsoft.com/office/drawing/2014/main" id="{40C52C49-2BCE-7B1A-08C1-DA9675A5034D}"/>
              </a:ext>
            </a:extLst>
          </p:cNvPr>
          <p:cNvSpPr txBox="1"/>
          <p:nvPr/>
        </p:nvSpPr>
        <p:spPr>
          <a:xfrm>
            <a:off x="762000" y="3716922"/>
            <a:ext cx="3203944" cy="338554"/>
          </a:xfrm>
          <a:prstGeom prst="rect">
            <a:avLst/>
          </a:prstGeom>
          <a:noFill/>
        </p:spPr>
        <p:txBody>
          <a:bodyPr wrap="square" rtlCol="0">
            <a:spAutoFit/>
          </a:bodyPr>
          <a:lstStyle/>
          <a:p>
            <a:r>
              <a:rPr lang="en-GB" sz="1600" dirty="0">
                <a:latin typeface="+mj-lt"/>
              </a:rPr>
              <a:t>FTO regio Haaglanden 2025</a:t>
            </a:r>
            <a:endParaRPr lang="LID4096" sz="1600" dirty="0">
              <a:latin typeface="+mj-lt"/>
            </a:endParaRPr>
          </a:p>
        </p:txBody>
      </p:sp>
      <p:sp>
        <p:nvSpPr>
          <p:cNvPr id="4" name="Tekstvak 3">
            <a:extLst>
              <a:ext uri="{FF2B5EF4-FFF2-40B4-BE49-F238E27FC236}">
                <a16:creationId xmlns:a16="http://schemas.microsoft.com/office/drawing/2014/main" id="{E86C18D9-AFE6-9EA6-5355-C8547EA6519B}"/>
              </a:ext>
            </a:extLst>
          </p:cNvPr>
          <p:cNvSpPr txBox="1"/>
          <p:nvPr/>
        </p:nvSpPr>
        <p:spPr>
          <a:xfrm>
            <a:off x="591879" y="4445748"/>
            <a:ext cx="2204258" cy="923330"/>
          </a:xfrm>
          <a:prstGeom prst="rect">
            <a:avLst/>
          </a:prstGeom>
          <a:noFill/>
        </p:spPr>
        <p:txBody>
          <a:bodyPr wrap="none" rtlCol="0">
            <a:spAutoFit/>
          </a:bodyPr>
          <a:lstStyle/>
          <a:p>
            <a:r>
              <a:rPr lang="en-GB" i="1" dirty="0"/>
              <a:t>SPREKER </a:t>
            </a:r>
          </a:p>
          <a:p>
            <a:r>
              <a:rPr lang="en-GB" i="1" dirty="0"/>
              <a:t>DAG / MAAND / JAAR</a:t>
            </a:r>
          </a:p>
          <a:p>
            <a:endParaRPr lang="en-GB" dirty="0"/>
          </a:p>
        </p:txBody>
      </p:sp>
    </p:spTree>
    <p:extLst>
      <p:ext uri="{BB962C8B-B14F-4D97-AF65-F5344CB8AC3E}">
        <p14:creationId xmlns:p14="http://schemas.microsoft.com/office/powerpoint/2010/main" val="123897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BBD664E-D109-F69C-7216-953F2BC80EA1}"/>
              </a:ext>
            </a:extLst>
          </p:cNvPr>
          <p:cNvSpPr>
            <a:spLocks noGrp="1"/>
          </p:cNvSpPr>
          <p:nvPr>
            <p:ph idx="1"/>
          </p:nvPr>
        </p:nvSpPr>
        <p:spPr>
          <a:xfrm>
            <a:off x="762000" y="2141621"/>
            <a:ext cx="11236518" cy="3818083"/>
          </a:xfrm>
        </p:spPr>
        <p:txBody>
          <a:bodyPr>
            <a:normAutofit lnSpcReduction="10000"/>
          </a:bodyPr>
          <a:lstStyle/>
          <a:p>
            <a:pPr marL="0" lvl="0" indent="0">
              <a:lnSpc>
                <a:spcPct val="107000"/>
              </a:lnSpc>
              <a:spcAft>
                <a:spcPts val="800"/>
              </a:spcAft>
              <a:buNone/>
              <a:tabLst>
                <a:tab pos="457200" algn="l"/>
              </a:tabLst>
            </a:pPr>
            <a:r>
              <a:rPr lang="nl-NL"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6.  </a:t>
            </a: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Welke medicatie wordt vaak gebruikt voor het verlichten van 		      kortademigheid bij palliatieve patiënten?</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Benzodiazepines</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Morfine </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Antibiotica</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Paracetamol</a:t>
            </a:r>
          </a:p>
          <a:p>
            <a:endParaRPr lang="LID4096" dirty="0"/>
          </a:p>
        </p:txBody>
      </p:sp>
    </p:spTree>
    <p:extLst>
      <p:ext uri="{BB962C8B-B14F-4D97-AF65-F5344CB8AC3E}">
        <p14:creationId xmlns:p14="http://schemas.microsoft.com/office/powerpoint/2010/main" val="227377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ADD709C-5E11-B732-89EE-18AD5F202BCD}"/>
              </a:ext>
            </a:extLst>
          </p:cNvPr>
          <p:cNvSpPr>
            <a:spLocks noGrp="1"/>
          </p:cNvSpPr>
          <p:nvPr>
            <p:ph idx="1"/>
          </p:nvPr>
        </p:nvSpPr>
        <p:spPr/>
        <p:txBody>
          <a:bodyPr>
            <a:normAutofit fontScale="92500" lnSpcReduction="10000"/>
          </a:bodyPr>
          <a:lstStyle/>
          <a:p>
            <a:pPr marL="514350" lvl="0" indent="-514350">
              <a:lnSpc>
                <a:spcPct val="107000"/>
              </a:lnSpc>
              <a:spcAft>
                <a:spcPts val="800"/>
              </a:spcAft>
              <a:buAutoNum type="arabicPeriod" startAt="7"/>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Welke van de volgende middelen worden vaak voorgeschreven tegen misselijkheid in de palliatieve zorg?</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(Meerdere antwoorden mogelijk)</a:t>
            </a: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Metoclopramide </a:t>
            </a: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err="1">
                <a:effectLst/>
                <a:latin typeface="Aptos" panose="020B0004020202020204" pitchFamily="34" charset="0"/>
                <a:ea typeface="Aptos" panose="020B0004020202020204" pitchFamily="34" charset="0"/>
                <a:cs typeface="Times New Roman" panose="02020603050405020304" pitchFamily="18" charset="0"/>
              </a:rPr>
              <a:t>Ondansetron</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Haloperidol </a:t>
            </a: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err="1">
                <a:effectLst/>
                <a:latin typeface="Aptos" panose="020B0004020202020204" pitchFamily="34" charset="0"/>
                <a:ea typeface="Aptos" panose="020B0004020202020204" pitchFamily="34" charset="0"/>
                <a:cs typeface="Times New Roman" panose="02020603050405020304" pitchFamily="18" charset="0"/>
              </a:rPr>
              <a:t>Lorazepam</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Tree>
    <p:extLst>
      <p:ext uri="{BB962C8B-B14F-4D97-AF65-F5344CB8AC3E}">
        <p14:creationId xmlns:p14="http://schemas.microsoft.com/office/powerpoint/2010/main" val="308185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7981A54-581B-EC9F-4E5D-890E1088F4BA}"/>
              </a:ext>
            </a:extLst>
          </p:cNvPr>
          <p:cNvSpPr>
            <a:spLocks noGrp="1"/>
          </p:cNvSpPr>
          <p:nvPr>
            <p:ph idx="1"/>
          </p:nvPr>
        </p:nvSpPr>
        <p:spPr/>
        <p:txBody>
          <a:bodyPr>
            <a:normAutofit/>
          </a:bodyPr>
          <a:lstStyle/>
          <a:p>
            <a:pPr marL="514350" lvl="0" indent="-514350">
              <a:lnSpc>
                <a:spcPct val="107000"/>
              </a:lnSpc>
              <a:spcAft>
                <a:spcPts val="800"/>
              </a:spcAft>
              <a:buAutoNum type="arabicPeriod" startAt="8"/>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Wanneer is het toepassen van sedatie geïndiceerd in de palliatieve zorg?</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Wanneer de patiënt extreem veel pijn heeft en geen andere 	behandelingen werken </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Bij terminale patiënten die nog steeds eetlust hebben</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Alleen in de laatste 24 uur van het leven</a:t>
            </a:r>
          </a:p>
          <a:p>
            <a:endParaRPr lang="LID4096" dirty="0"/>
          </a:p>
        </p:txBody>
      </p:sp>
    </p:spTree>
    <p:extLst>
      <p:ext uri="{BB962C8B-B14F-4D97-AF65-F5344CB8AC3E}">
        <p14:creationId xmlns:p14="http://schemas.microsoft.com/office/powerpoint/2010/main" val="182242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F8F6C-AE55-C503-E9CF-7B2EF74B7F8E}"/>
              </a:ext>
            </a:extLst>
          </p:cNvPr>
          <p:cNvSpPr>
            <a:spLocks noGrp="1"/>
          </p:cNvSpPr>
          <p:nvPr>
            <p:ph type="title"/>
          </p:nvPr>
        </p:nvSpPr>
        <p:spPr>
          <a:xfrm>
            <a:off x="1181501" y="803961"/>
            <a:ext cx="10058400" cy="1450757"/>
          </a:xfrm>
        </p:spPr>
        <p:txBody>
          <a:bodyPr>
            <a:normAutofit fontScale="90000"/>
          </a:bodyPr>
          <a:lstStyle/>
          <a:p>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2000" b="1" kern="100" dirty="0">
                <a:effectLst/>
                <a:latin typeface="Aptos" panose="020B0004020202020204" pitchFamily="34" charset="0"/>
                <a:ea typeface="Aptos" panose="020B0004020202020204" pitchFamily="34" charset="0"/>
                <a:cs typeface="Times New Roman" panose="02020603050405020304" pitchFamily="18" charset="0"/>
              </a:rPr>
            </a:br>
            <a:r>
              <a:rPr lang="nl-NL" sz="4000" kern="100" dirty="0">
                <a:effectLst/>
                <a:latin typeface="Aptos" panose="020B0004020202020204" pitchFamily="34" charset="0"/>
                <a:ea typeface="Aptos" panose="020B0004020202020204" pitchFamily="34" charset="0"/>
                <a:cs typeface="Times New Roman" panose="02020603050405020304" pitchFamily="18" charset="0"/>
              </a:rPr>
              <a:t>Communicatie en Besluitvorming</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endParaRPr lang="LID4096" dirty="0"/>
          </a:p>
        </p:txBody>
      </p:sp>
      <p:sp>
        <p:nvSpPr>
          <p:cNvPr id="3" name="Tijdelijke aanduiding voor inhoud 2">
            <a:extLst>
              <a:ext uri="{FF2B5EF4-FFF2-40B4-BE49-F238E27FC236}">
                <a16:creationId xmlns:a16="http://schemas.microsoft.com/office/drawing/2014/main" id="{5491EF5A-4F6F-A211-6113-F32DF8F23AA1}"/>
              </a:ext>
            </a:extLst>
          </p:cNvPr>
          <p:cNvSpPr>
            <a:spLocks noGrp="1"/>
          </p:cNvSpPr>
          <p:nvPr>
            <p:ph idx="1"/>
          </p:nvPr>
        </p:nvSpPr>
        <p:spPr/>
        <p:txBody>
          <a:bodyPr/>
          <a:lstStyle/>
          <a:p>
            <a:pPr marL="342900" lvl="0" indent="-342900">
              <a:lnSpc>
                <a:spcPct val="107000"/>
              </a:lnSpc>
              <a:spcAft>
                <a:spcPts val="800"/>
              </a:spcAft>
              <a:buFont typeface="+mj-lt"/>
              <a:buAutoNum type="arabicPeriod" startAt="9"/>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Hoe comfortabel voel je je bij het bespreken van palliatieve zorgopties met patiënten en hun familie?</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Zeer comfortabel</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Enigszins comfortabel</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Oncomfortabel</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Ik vermijd het bespreken van dit onderwerp</a:t>
            </a:r>
          </a:p>
          <a:p>
            <a:endParaRPr lang="LID4096" dirty="0"/>
          </a:p>
        </p:txBody>
      </p:sp>
    </p:spTree>
    <p:extLst>
      <p:ext uri="{BB962C8B-B14F-4D97-AF65-F5344CB8AC3E}">
        <p14:creationId xmlns:p14="http://schemas.microsoft.com/office/powerpoint/2010/main" val="230838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0C427D-B8A6-6A6E-7835-76D2BFF62C23}"/>
              </a:ext>
            </a:extLst>
          </p:cNvPr>
          <p:cNvSpPr>
            <a:spLocks noGrp="1"/>
          </p:cNvSpPr>
          <p:nvPr>
            <p:ph idx="1"/>
          </p:nvPr>
        </p:nvSpPr>
        <p:spPr/>
        <p:txBody>
          <a:bodyPr>
            <a:normAutofit fontScale="92500"/>
          </a:bodyPr>
          <a:lstStyle/>
          <a:p>
            <a:pPr marL="514350" lvl="0" indent="-514350">
              <a:lnSpc>
                <a:spcPct val="107000"/>
              </a:lnSpc>
              <a:spcAft>
                <a:spcPts val="800"/>
              </a:spcAft>
              <a:buAutoNum type="arabicPeriod" startAt="10"/>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Welke uitdagingen ervaar je bij het starten van gesprekken over palliatieve zorg met patiënten?</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(Meerdere antwoorden mogelijk)</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Gebrek aan tijd</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Onzekerheid over prognose</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Emotionele belasting</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Onvoldoende kennis over de behandelmogelijkheden</a:t>
            </a:r>
          </a:p>
          <a:p>
            <a:endParaRPr lang="LID4096" dirty="0"/>
          </a:p>
        </p:txBody>
      </p:sp>
    </p:spTree>
    <p:extLst>
      <p:ext uri="{BB962C8B-B14F-4D97-AF65-F5344CB8AC3E}">
        <p14:creationId xmlns:p14="http://schemas.microsoft.com/office/powerpoint/2010/main" val="280055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E7E8E-EAB9-5333-3131-5699BBF0BF3C}"/>
              </a:ext>
            </a:extLst>
          </p:cNvPr>
          <p:cNvSpPr>
            <a:spLocks noGrp="1"/>
          </p:cNvSpPr>
          <p:nvPr>
            <p:ph type="title"/>
          </p:nvPr>
        </p:nvSpPr>
        <p:spPr>
          <a:xfrm>
            <a:off x="1097280" y="599424"/>
            <a:ext cx="10058400" cy="1450757"/>
          </a:xfrm>
        </p:spPr>
        <p:txBody>
          <a:bodyPr>
            <a:noAutofit/>
          </a:bodyPr>
          <a:lstStyle/>
          <a:p>
            <a:br>
              <a:rPr lang="nl-NL" sz="2800" b="1" kern="100" dirty="0">
                <a:effectLst/>
                <a:latin typeface="Aptos" panose="020B0004020202020204" pitchFamily="34" charset="0"/>
                <a:ea typeface="Aptos" panose="020B0004020202020204" pitchFamily="34" charset="0"/>
                <a:cs typeface="Times New Roman" panose="02020603050405020304" pitchFamily="18" charset="0"/>
              </a:rPr>
            </a:br>
            <a:br>
              <a:rPr lang="nl-NL" sz="2800" b="1" kern="100" dirty="0">
                <a:effectLst/>
                <a:latin typeface="Aptos" panose="020B0004020202020204" pitchFamily="34" charset="0"/>
                <a:ea typeface="Aptos" panose="020B0004020202020204" pitchFamily="34" charset="0"/>
                <a:cs typeface="Times New Roman" panose="02020603050405020304" pitchFamily="18" charset="0"/>
              </a:rPr>
            </a:br>
            <a:r>
              <a:rPr lang="nl-NL" sz="3600" kern="100" dirty="0">
                <a:effectLst/>
                <a:latin typeface="Aptos" panose="020B0004020202020204" pitchFamily="34" charset="0"/>
                <a:ea typeface="Aptos" panose="020B0004020202020204" pitchFamily="34" charset="0"/>
                <a:cs typeface="Times New Roman" panose="02020603050405020304" pitchFamily="18" charset="0"/>
              </a:rPr>
              <a:t>Organisatie en Samenwerking</a:t>
            </a:r>
            <a:br>
              <a:rPr lang="nl-NL" sz="2800" kern="100" dirty="0">
                <a:effectLst/>
                <a:latin typeface="Aptos" panose="020B0004020202020204" pitchFamily="34" charset="0"/>
                <a:ea typeface="Aptos" panose="020B0004020202020204" pitchFamily="34" charset="0"/>
                <a:cs typeface="Times New Roman" panose="02020603050405020304" pitchFamily="18" charset="0"/>
              </a:rPr>
            </a:br>
            <a:endParaRPr lang="LID4096" sz="2800" dirty="0"/>
          </a:p>
        </p:txBody>
      </p:sp>
      <p:sp>
        <p:nvSpPr>
          <p:cNvPr id="3" name="Tijdelijke aanduiding voor inhoud 2">
            <a:extLst>
              <a:ext uri="{FF2B5EF4-FFF2-40B4-BE49-F238E27FC236}">
                <a16:creationId xmlns:a16="http://schemas.microsoft.com/office/drawing/2014/main" id="{D5F6CE88-C054-C413-AAA7-E0B9B2375917}"/>
              </a:ext>
            </a:extLst>
          </p:cNvPr>
          <p:cNvSpPr>
            <a:spLocks noGrp="1"/>
          </p:cNvSpPr>
          <p:nvPr>
            <p:ph idx="1"/>
          </p:nvPr>
        </p:nvSpPr>
        <p:spPr/>
        <p:txBody>
          <a:bodyPr>
            <a:normAutofit fontScale="92500" lnSpcReduction="10000"/>
          </a:bodyPr>
          <a:lstStyle/>
          <a:p>
            <a:pPr marL="342900" lvl="0" indent="-342900">
              <a:lnSpc>
                <a:spcPct val="107000"/>
              </a:lnSpc>
              <a:spcAft>
                <a:spcPts val="800"/>
              </a:spcAft>
              <a:buFont typeface="+mj-lt"/>
              <a:buAutoNum type="arabicPeriod" startAt="11"/>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Hoe vaak overleg je met andere zorgverleners (zoals apothekers, specialisten, verpleegkundigen) over de palliatieve zorg van je patiënten?</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Regelmatig</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Af en toe</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Zelden</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Nooit</a:t>
            </a:r>
          </a:p>
          <a:p>
            <a:endParaRPr lang="LID4096" dirty="0"/>
          </a:p>
        </p:txBody>
      </p:sp>
    </p:spTree>
    <p:extLst>
      <p:ext uri="{BB962C8B-B14F-4D97-AF65-F5344CB8AC3E}">
        <p14:creationId xmlns:p14="http://schemas.microsoft.com/office/powerpoint/2010/main" val="316971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E3424E-9DC3-1902-78E4-426485ADA65F}"/>
              </a:ext>
            </a:extLst>
          </p:cNvPr>
          <p:cNvSpPr>
            <a:spLocks noGrp="1"/>
          </p:cNvSpPr>
          <p:nvPr>
            <p:ph idx="1"/>
          </p:nvPr>
        </p:nvSpPr>
        <p:spPr/>
        <p:txBody>
          <a:bodyPr>
            <a:normAutofit/>
          </a:bodyPr>
          <a:lstStyle/>
          <a:p>
            <a:pPr marL="514350" lvl="0" indent="-514350">
              <a:lnSpc>
                <a:spcPct val="107000"/>
              </a:lnSpc>
              <a:spcAft>
                <a:spcPts val="800"/>
              </a:spcAft>
              <a:buAutoNum type="arabicPeriod" startAt="12"/>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Vind je dat de communicatie tussen zorgverleners in de palliatieve zorg voldoende is?</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Ja, altijd</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Meestal</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Soms</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Zelden</a:t>
            </a:r>
          </a:p>
          <a:p>
            <a:endParaRPr lang="LID4096" dirty="0"/>
          </a:p>
        </p:txBody>
      </p:sp>
    </p:spTree>
    <p:extLst>
      <p:ext uri="{BB962C8B-B14F-4D97-AF65-F5344CB8AC3E}">
        <p14:creationId xmlns:p14="http://schemas.microsoft.com/office/powerpoint/2010/main" val="365714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2C96-F226-6083-86C1-F752252F7173}"/>
              </a:ext>
            </a:extLst>
          </p:cNvPr>
          <p:cNvSpPr>
            <a:spLocks noGrp="1"/>
          </p:cNvSpPr>
          <p:nvPr>
            <p:ph type="title"/>
          </p:nvPr>
        </p:nvSpPr>
        <p:spPr>
          <a:xfrm>
            <a:off x="1205564" y="828024"/>
            <a:ext cx="10058400" cy="1450757"/>
          </a:xfrm>
        </p:spPr>
        <p:txBody>
          <a:bodyPr>
            <a:normAutofit fontScale="90000"/>
          </a:bodyPr>
          <a:lstStyle/>
          <a:p>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r>
              <a:rPr lang="nl-NL" sz="4000" kern="100" dirty="0">
                <a:effectLst/>
                <a:latin typeface="Aptos" panose="020B0004020202020204" pitchFamily="34" charset="0"/>
                <a:ea typeface="Aptos" panose="020B0004020202020204" pitchFamily="34" charset="0"/>
                <a:cs typeface="Times New Roman" panose="02020603050405020304" pitchFamily="18" charset="0"/>
              </a:rPr>
              <a:t>Zelfreflectie en Behoeften</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endParaRPr lang="LID4096" dirty="0"/>
          </a:p>
        </p:txBody>
      </p:sp>
      <p:sp>
        <p:nvSpPr>
          <p:cNvPr id="3" name="Tijdelijke aanduiding voor inhoud 2">
            <a:extLst>
              <a:ext uri="{FF2B5EF4-FFF2-40B4-BE49-F238E27FC236}">
                <a16:creationId xmlns:a16="http://schemas.microsoft.com/office/drawing/2014/main" id="{08EE6B2A-E9FD-24CD-9C9B-A3A7BF4F301E}"/>
              </a:ext>
            </a:extLst>
          </p:cNvPr>
          <p:cNvSpPr>
            <a:spLocks noGrp="1"/>
          </p:cNvSpPr>
          <p:nvPr>
            <p:ph idx="1"/>
          </p:nvPr>
        </p:nvSpPr>
        <p:spPr/>
        <p:txBody>
          <a:bodyPr>
            <a:normAutofit fontScale="77500" lnSpcReduction="20000"/>
          </a:bodyPr>
          <a:lstStyle/>
          <a:p>
            <a:pPr marL="514350" lvl="0" indent="-514350">
              <a:lnSpc>
                <a:spcPct val="107000"/>
              </a:lnSpc>
              <a:spcAft>
                <a:spcPts val="800"/>
              </a:spcAft>
              <a:buAutoNum type="arabicPeriod" startAt="13"/>
              <a:tabLst>
                <a:tab pos="457200" algn="l"/>
              </a:tabLst>
            </a:pPr>
            <a:r>
              <a:rPr lang="nl-NL" sz="3000" b="1" kern="100" dirty="0">
                <a:effectLst/>
                <a:latin typeface="Aptos" panose="020B0004020202020204" pitchFamily="34" charset="0"/>
                <a:ea typeface="Aptos" panose="020B0004020202020204" pitchFamily="34" charset="0"/>
                <a:cs typeface="Times New Roman" panose="02020603050405020304" pitchFamily="18" charset="0"/>
              </a:rPr>
              <a:t>Op welk gebied zou je graag meer scholing willen ontvangen met betrekking tot palliatieve zorg?</a:t>
            </a:r>
            <a:r>
              <a:rPr lang="nl-NL" sz="3000" kern="100" dirty="0">
                <a:effectLst/>
                <a:latin typeface="Aptos" panose="020B0004020202020204" pitchFamily="34" charset="0"/>
                <a:ea typeface="Aptos" panose="020B0004020202020204" pitchFamily="34" charset="0"/>
                <a:cs typeface="Times New Roman" panose="02020603050405020304" pitchFamily="18" charset="0"/>
              </a:rPr>
              <a:t> (Meerdere antwoorden mogelijk)</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Pijnbestrijding</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Communicatie met patiënten en naasten</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Behandeling van andere symptomen (bijv. misselijkheid, angst)</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Samenwerking met andere zorgverleners</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Ethiek en besluitvorming</a:t>
            </a:r>
          </a:p>
          <a:p>
            <a:pPr marL="0" indent="0">
              <a:buNone/>
            </a:pPr>
            <a:endParaRPr lang="LID4096" dirty="0"/>
          </a:p>
        </p:txBody>
      </p:sp>
    </p:spTree>
    <p:extLst>
      <p:ext uri="{BB962C8B-B14F-4D97-AF65-F5344CB8AC3E}">
        <p14:creationId xmlns:p14="http://schemas.microsoft.com/office/powerpoint/2010/main" val="59795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78078C-EBA9-59E0-525F-98C51A95D005}"/>
              </a:ext>
            </a:extLst>
          </p:cNvPr>
          <p:cNvSpPr>
            <a:spLocks noGrp="1"/>
          </p:cNvSpPr>
          <p:nvPr>
            <p:ph idx="1"/>
          </p:nvPr>
        </p:nvSpPr>
        <p:spPr/>
        <p:txBody>
          <a:bodyPr/>
          <a:lstStyle/>
          <a:p>
            <a:pPr marL="0" lvl="0" indent="0">
              <a:lnSpc>
                <a:spcPct val="107000"/>
              </a:lnSpc>
              <a:spcAft>
                <a:spcPts val="800"/>
              </a:spcAft>
              <a:buNone/>
              <a:tabLst>
                <a:tab pos="457200" algn="l"/>
              </a:tabLst>
            </a:pPr>
            <a:r>
              <a:rPr lang="nl-NL"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14.  </a:t>
            </a: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Welke ervaringen heb je gehad met palliatieve zorg?</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pPr>
            <a:endParaRPr lang="nl-NL" kern="100" spc="-3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pPr>
            <a:endParaRPr lang="nl-NL" kern="100" spc="-3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pc="-300" dirty="0"/>
              <a:t>----------------------------------------------------------------------------------------------------------------------------------------------------------------------------------</a:t>
            </a:r>
          </a:p>
          <a:p>
            <a:endParaRPr lang="en-GB" dirty="0"/>
          </a:p>
          <a:p>
            <a:endParaRPr lang="LID4096" dirty="0"/>
          </a:p>
        </p:txBody>
      </p:sp>
    </p:spTree>
    <p:extLst>
      <p:ext uri="{BB962C8B-B14F-4D97-AF65-F5344CB8AC3E}">
        <p14:creationId xmlns:p14="http://schemas.microsoft.com/office/powerpoint/2010/main" val="397729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4D107EE-0EC0-7DD8-0AB9-4EFDFA3553D6}"/>
              </a:ext>
            </a:extLst>
          </p:cNvPr>
          <p:cNvSpPr>
            <a:spLocks noGrp="1"/>
          </p:cNvSpPr>
          <p:nvPr>
            <p:ph idx="1"/>
          </p:nvPr>
        </p:nvSpPr>
        <p:spPr/>
        <p:txBody>
          <a:bodyPr/>
          <a:lstStyle/>
          <a:p>
            <a:pPr marL="514350" lvl="0" indent="-514350">
              <a:lnSpc>
                <a:spcPct val="107000"/>
              </a:lnSpc>
              <a:spcAft>
                <a:spcPts val="800"/>
              </a:spcAft>
              <a:buAutoNum type="arabicPeriod" startAt="15"/>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Hoe schat je je eigen kennis over palliatieve zorg in?</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Uitstekend</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Voldoende</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Redelijk</a:t>
            </a:r>
            <a:endParaRPr lang="nl-NL" sz="28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Onvoldoende</a:t>
            </a:r>
          </a:p>
          <a:p>
            <a:endParaRPr lang="LID4096" dirty="0"/>
          </a:p>
        </p:txBody>
      </p:sp>
    </p:spTree>
    <p:extLst>
      <p:ext uri="{BB962C8B-B14F-4D97-AF65-F5344CB8AC3E}">
        <p14:creationId xmlns:p14="http://schemas.microsoft.com/office/powerpoint/2010/main" val="932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5">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A60DF8-296A-FAE8-DD4A-12EBF1C02889}"/>
              </a:ext>
            </a:extLst>
          </p:cNvPr>
          <p:cNvSpPr>
            <a:spLocks noGrp="1"/>
          </p:cNvSpPr>
          <p:nvPr>
            <p:ph type="title"/>
          </p:nvPr>
        </p:nvSpPr>
        <p:spPr>
          <a:xfrm>
            <a:off x="1097280" y="286603"/>
            <a:ext cx="10058400" cy="1450757"/>
          </a:xfrm>
        </p:spPr>
        <p:txBody>
          <a:bodyPr>
            <a:normAutofit/>
          </a:bodyPr>
          <a:lstStyle/>
          <a:p>
            <a:r>
              <a:rPr lang="en-GB"/>
              <a:t>Programma </a:t>
            </a:r>
            <a:endParaRPr lang="LID4096"/>
          </a:p>
        </p:txBody>
      </p:sp>
      <p:cxnSp>
        <p:nvCxnSpPr>
          <p:cNvPr id="47" name="Straight Connector 27">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BF9A0AE3-5E30-E48A-57AD-947EEC25E302}"/>
              </a:ext>
            </a:extLst>
          </p:cNvPr>
          <p:cNvSpPr>
            <a:spLocks noGrp="1"/>
          </p:cNvSpPr>
          <p:nvPr>
            <p:ph idx="1"/>
          </p:nvPr>
        </p:nvSpPr>
        <p:spPr>
          <a:xfrm>
            <a:off x="1097279" y="1845734"/>
            <a:ext cx="6454987" cy="4023360"/>
          </a:xfrm>
        </p:spPr>
        <p:txBody>
          <a:bodyPr>
            <a:normAutofit/>
          </a:bodyPr>
          <a:lstStyle/>
          <a:p>
            <a:r>
              <a:rPr lang="nl-NL"/>
              <a:t>0.00 uur	Inleiding</a:t>
            </a:r>
          </a:p>
          <a:p>
            <a:r>
              <a:rPr lang="nl-NL"/>
              <a:t>0.05 uur	Vragenlijst / </a:t>
            </a:r>
            <a:r>
              <a:rPr lang="nl-NL" err="1"/>
              <a:t>Kahoot</a:t>
            </a:r>
            <a:endParaRPr lang="nl-NL"/>
          </a:p>
          <a:p>
            <a:r>
              <a:rPr lang="nl-NL"/>
              <a:t>0.25 uur	Wat is palliatieve zorg?</a:t>
            </a:r>
          </a:p>
          <a:p>
            <a:r>
              <a:rPr lang="nl-NL"/>
              <a:t>0.35 uur	Casuïstiek 	</a:t>
            </a:r>
          </a:p>
          <a:p>
            <a:r>
              <a:rPr lang="nl-NL"/>
              <a:t>1.05 uur	Maken van afspraken	</a:t>
            </a:r>
          </a:p>
          <a:p>
            <a:r>
              <a:rPr lang="nl-NL"/>
              <a:t>1.25 uur	Evaluatie	</a:t>
            </a:r>
          </a:p>
          <a:p>
            <a:r>
              <a:rPr lang="nl-NL"/>
              <a:t>1.30 uur	Afsluiting 		</a:t>
            </a:r>
          </a:p>
          <a:p>
            <a:endParaRPr lang="nl-NL"/>
          </a:p>
          <a:p>
            <a:r>
              <a:rPr lang="nl-NL"/>
              <a:t>Vul hier uw eigen tijdstippen in.</a:t>
            </a:r>
            <a:endParaRPr lang="en-GB"/>
          </a:p>
          <a:p>
            <a:endParaRPr lang="en-GB"/>
          </a:p>
          <a:p>
            <a:endParaRPr lang="en-GB"/>
          </a:p>
          <a:p>
            <a:endParaRPr lang="en-GB"/>
          </a:p>
          <a:p>
            <a:endParaRPr lang="en-GB"/>
          </a:p>
          <a:p>
            <a:endParaRPr lang="en-GB"/>
          </a:p>
          <a:p>
            <a:endParaRPr lang="en-GB"/>
          </a:p>
          <a:p>
            <a:endParaRPr lang="LID4096"/>
          </a:p>
        </p:txBody>
      </p:sp>
      <p:pic>
        <p:nvPicPr>
          <p:cNvPr id="48" name="Graphic 47" descr="Klok">
            <a:extLst>
              <a:ext uri="{FF2B5EF4-FFF2-40B4-BE49-F238E27FC236}">
                <a16:creationId xmlns:a16="http://schemas.microsoft.com/office/drawing/2014/main" id="{5463185F-FE34-3C7B-CF6C-52DEFB64A8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9" name="Rectangle 29">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50" name="Rectangle 31">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232647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28800-4066-76AF-E984-39D51D404A5D}"/>
              </a:ext>
            </a:extLst>
          </p:cNvPr>
          <p:cNvSpPr>
            <a:spLocks noGrp="1"/>
          </p:cNvSpPr>
          <p:nvPr>
            <p:ph type="title"/>
          </p:nvPr>
        </p:nvSpPr>
        <p:spPr/>
        <p:txBody>
          <a:bodyPr>
            <a:normAutofit/>
          </a:bodyPr>
          <a:lstStyle/>
          <a:p>
            <a:r>
              <a:rPr lang="en-GB" sz="3600" dirty="0"/>
              <a:t>Wat is </a:t>
            </a:r>
            <a:r>
              <a:rPr lang="en-GB" sz="3600" dirty="0" err="1"/>
              <a:t>palliatieve</a:t>
            </a:r>
            <a:r>
              <a:rPr lang="en-GB" sz="3600" dirty="0"/>
              <a:t> </a:t>
            </a:r>
            <a:r>
              <a:rPr lang="en-GB" sz="3600" dirty="0" err="1"/>
              <a:t>zorg</a:t>
            </a:r>
            <a:r>
              <a:rPr lang="en-GB" sz="3600" dirty="0"/>
              <a:t>?</a:t>
            </a:r>
            <a:endParaRPr lang="LID4096" sz="3600" dirty="0"/>
          </a:p>
        </p:txBody>
      </p:sp>
      <p:sp>
        <p:nvSpPr>
          <p:cNvPr id="3" name="Tijdelijke aanduiding voor inhoud 2">
            <a:extLst>
              <a:ext uri="{FF2B5EF4-FFF2-40B4-BE49-F238E27FC236}">
                <a16:creationId xmlns:a16="http://schemas.microsoft.com/office/drawing/2014/main" id="{B1403A73-2D2B-5183-0146-966795967FD6}"/>
              </a:ext>
            </a:extLst>
          </p:cNvPr>
          <p:cNvSpPr>
            <a:spLocks noGrp="1"/>
          </p:cNvSpPr>
          <p:nvPr>
            <p:ph idx="1"/>
          </p:nvPr>
        </p:nvSpPr>
        <p:spPr/>
        <p:txBody>
          <a:bodyPr/>
          <a:lstStyle/>
          <a:p>
            <a:pPr>
              <a:buFont typeface="Arial" panose="020B0604020202020204" pitchFamily="34" charset="0"/>
              <a:buChar char="•"/>
            </a:pPr>
            <a:r>
              <a:rPr lang="nl-NL" sz="1800" dirty="0">
                <a:latin typeface="Aptos" panose="020B0004020202020204" pitchFamily="34" charset="0"/>
                <a:ea typeface="Aptos" panose="020B0004020202020204" pitchFamily="34" charset="0"/>
                <a:cs typeface="Times New Roman" panose="02020603050405020304" pitchFamily="18" charset="0"/>
              </a:rPr>
              <a:t> Z</a:t>
            </a:r>
            <a:r>
              <a:rPr lang="nl-NL" sz="1800" dirty="0">
                <a:effectLst/>
                <a:latin typeface="Aptos" panose="020B0004020202020204" pitchFamily="34" charset="0"/>
                <a:ea typeface="Aptos" panose="020B0004020202020204" pitchFamily="34" charset="0"/>
                <a:cs typeface="Times New Roman" panose="02020603050405020304" pitchFamily="18" charset="0"/>
              </a:rPr>
              <a:t>org gericht op het verbeteren van de kwaliteit van leven van patiënten met een ongeneeslijke ziekte.</a:t>
            </a:r>
          </a:p>
          <a:p>
            <a:pPr>
              <a:buFont typeface="Arial" panose="020B0604020202020204" pitchFamily="34" charset="0"/>
              <a:buChar char="•"/>
            </a:pPr>
            <a:r>
              <a:rPr lang="nl-NL" sz="1800" dirty="0">
                <a:latin typeface="Aptos" panose="020B0004020202020204" pitchFamily="34" charset="0"/>
                <a:ea typeface="Aptos" panose="020B0004020202020204" pitchFamily="34" charset="0"/>
                <a:cs typeface="Times New Roman" panose="02020603050405020304" pitchFamily="18" charset="0"/>
              </a:rPr>
              <a:t> N</a:t>
            </a:r>
            <a:r>
              <a:rPr lang="nl-NL" sz="1800" dirty="0">
                <a:effectLst/>
                <a:latin typeface="Aptos" panose="020B0004020202020204" pitchFamily="34" charset="0"/>
                <a:ea typeface="Aptos" panose="020B0004020202020204" pitchFamily="34" charset="0"/>
                <a:cs typeface="Times New Roman" panose="02020603050405020304" pitchFamily="18" charset="0"/>
              </a:rPr>
              <a:t>iet gericht op genezing, maar op verlichting van symptomen; </a:t>
            </a:r>
            <a:r>
              <a:rPr lang="nl-NL" sz="1800" dirty="0">
                <a:latin typeface="Aptos" panose="020B0004020202020204" pitchFamily="34" charset="0"/>
                <a:ea typeface="Aptos" panose="020B0004020202020204" pitchFamily="34" charset="0"/>
                <a:cs typeface="Times New Roman" panose="02020603050405020304" pitchFamily="18" charset="0"/>
              </a:rPr>
              <a:t>P</a:t>
            </a:r>
            <a:r>
              <a:rPr lang="nl-NL" sz="1800" dirty="0">
                <a:effectLst/>
                <a:latin typeface="Aptos" panose="020B0004020202020204" pitchFamily="34" charset="0"/>
                <a:ea typeface="Aptos" panose="020B0004020202020204" pitchFamily="34" charset="0"/>
                <a:cs typeface="Times New Roman" panose="02020603050405020304" pitchFamily="18" charset="0"/>
              </a:rPr>
              <a:t>ijn, kortademigheid, angst en andere fysieke, emotionele, sociale en spirituele problemen die ontstaan in de laatste fase van het leven.</a:t>
            </a:r>
          </a:p>
          <a:p>
            <a:pPr marL="0" indent="0">
              <a:buNone/>
            </a:pP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pPr>
              <a:buFont typeface="Courier New" panose="02070309020205020404" pitchFamily="49" charset="0"/>
              <a:buChar char="o"/>
            </a:pPr>
            <a:r>
              <a:rPr lang="nl-NL" sz="1800" dirty="0">
                <a:effectLst/>
                <a:latin typeface="Aptos" panose="020B0004020202020204" pitchFamily="34" charset="0"/>
                <a:ea typeface="Aptos" panose="020B0004020202020204" pitchFamily="34" charset="0"/>
                <a:cs typeface="Times New Roman" panose="02020603050405020304" pitchFamily="18" charset="0"/>
              </a:rPr>
              <a:t> </a:t>
            </a:r>
            <a:r>
              <a:rPr lang="nl-NL" sz="1800" i="1" dirty="0">
                <a:effectLst/>
                <a:latin typeface="Aptos" panose="020B0004020202020204" pitchFamily="34" charset="0"/>
                <a:ea typeface="Aptos" panose="020B0004020202020204" pitchFamily="34" charset="0"/>
                <a:cs typeface="Times New Roman" panose="02020603050405020304" pitchFamily="18" charset="0"/>
              </a:rPr>
              <a:t>Doel: </a:t>
            </a:r>
            <a:r>
              <a:rPr lang="nl-NL" sz="1800" dirty="0">
                <a:effectLst/>
                <a:latin typeface="Aptos" panose="020B0004020202020204" pitchFamily="34" charset="0"/>
                <a:ea typeface="Aptos" panose="020B0004020202020204" pitchFamily="34" charset="0"/>
                <a:cs typeface="Times New Roman" panose="02020603050405020304" pitchFamily="18" charset="0"/>
              </a:rPr>
              <a:t>Patiënt en hun naasten ondersteunen bij het omgaan met de ziekte en de gevolgen daarvan, met als uitgangspunt de wensen en behoeften van de patiënt.</a:t>
            </a:r>
          </a:p>
          <a:p>
            <a:endParaRPr lang="nl-NL" sz="1800" dirty="0">
              <a:latin typeface="Aptos" panose="020B0004020202020204" pitchFamily="34" charset="0"/>
              <a:cs typeface="Times New Roman" panose="02020603050405020304" pitchFamily="18" charset="0"/>
            </a:endParaRPr>
          </a:p>
          <a:p>
            <a:endParaRPr lang="LID4096" dirty="0"/>
          </a:p>
        </p:txBody>
      </p:sp>
    </p:spTree>
    <p:extLst>
      <p:ext uri="{BB962C8B-B14F-4D97-AF65-F5344CB8AC3E}">
        <p14:creationId xmlns:p14="http://schemas.microsoft.com/office/powerpoint/2010/main" val="233637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057" name="Rectangle 2056">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pic>
        <p:nvPicPr>
          <p:cNvPr id="2050" name="Picture 2">
            <a:extLst>
              <a:ext uri="{FF2B5EF4-FFF2-40B4-BE49-F238E27FC236}">
                <a16:creationId xmlns:a16="http://schemas.microsoft.com/office/drawing/2014/main" id="{3CD3B5A7-48F8-0EF7-5D39-AE2A98223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60" r="-1" b="26029"/>
          <a:stretch/>
        </p:blipFill>
        <p:spPr bwMode="auto">
          <a:xfrm>
            <a:off x="643467" y="643467"/>
            <a:ext cx="10905066" cy="505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0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4">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4103" name="Rectangle 4106">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4104" name="Straight Connector 410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06" name="Rectangle 4110">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86132F-7738-5002-99DF-14D404594F8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err="1">
                <a:solidFill>
                  <a:schemeClr val="tx1">
                    <a:lumMod val="85000"/>
                    <a:lumOff val="15000"/>
                  </a:schemeClr>
                </a:solidFill>
              </a:rPr>
              <a:t>Casuïstiek</a:t>
            </a:r>
            <a:endParaRPr lang="en-US" sz="8000" dirty="0">
              <a:solidFill>
                <a:schemeClr val="tx1">
                  <a:lumMod val="85000"/>
                  <a:lumOff val="15000"/>
                </a:schemeClr>
              </a:solidFill>
            </a:endParaRPr>
          </a:p>
        </p:txBody>
      </p:sp>
      <p:pic>
        <p:nvPicPr>
          <p:cNvPr id="4100" name="Picture 4" descr="Palliatieve Zorg Westland | Persoonlijke zorg bij KHVDZ">
            <a:extLst>
              <a:ext uri="{FF2B5EF4-FFF2-40B4-BE49-F238E27FC236}">
                <a16:creationId xmlns:a16="http://schemas.microsoft.com/office/drawing/2014/main" id="{FA0DA645-9CA9-BDC5-DD70-0D01CD5A8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6" r="25036" b="-2"/>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4108" name="Straight Connector 4112">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10" name="Rectangle 4114">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4112" name="Rectangle 4116">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361360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ECA2C-2957-9072-F429-6C4BC699291D}"/>
              </a:ext>
            </a:extLst>
          </p:cNvPr>
          <p:cNvSpPr>
            <a:spLocks noGrp="1"/>
          </p:cNvSpPr>
          <p:nvPr>
            <p:ph type="title"/>
          </p:nvPr>
        </p:nvSpPr>
        <p:spPr/>
        <p:txBody>
          <a:bodyPr>
            <a:normAutofit/>
          </a:bodyPr>
          <a:lstStyle/>
          <a:p>
            <a:r>
              <a:rPr lang="en-GB" sz="3600" i="1" dirty="0" err="1"/>
              <a:t>PaTz-groepen</a:t>
            </a:r>
            <a:endParaRPr lang="LID4096" sz="2800" i="1" dirty="0"/>
          </a:p>
        </p:txBody>
      </p:sp>
      <p:graphicFrame>
        <p:nvGraphicFramePr>
          <p:cNvPr id="4" name="Tijdelijke aanduiding voor inhoud 3">
            <a:extLst>
              <a:ext uri="{FF2B5EF4-FFF2-40B4-BE49-F238E27FC236}">
                <a16:creationId xmlns:a16="http://schemas.microsoft.com/office/drawing/2014/main" id="{791C9E03-AC44-E49E-F2E9-780449EA837C}"/>
              </a:ext>
            </a:extLst>
          </p:cNvPr>
          <p:cNvGraphicFramePr>
            <a:graphicFrameLocks noGrp="1"/>
          </p:cNvGraphicFramePr>
          <p:nvPr>
            <p:ph idx="1"/>
            <p:extLst>
              <p:ext uri="{D42A27DB-BD31-4B8C-83A1-F6EECF244321}">
                <p14:modId xmlns:p14="http://schemas.microsoft.com/office/powerpoint/2010/main" val="144863677"/>
              </p:ext>
            </p:extLst>
          </p:nvPr>
        </p:nvGraphicFramePr>
        <p:xfrm>
          <a:off x="7013050" y="1004081"/>
          <a:ext cx="4416950" cy="4618264"/>
        </p:xfrm>
        <a:graphic>
          <a:graphicData uri="http://schemas.openxmlformats.org/drawingml/2006/table">
            <a:tbl>
              <a:tblPr firstRow="1" bandRow="1">
                <a:tableStyleId>{5C22544A-7EE6-4342-B048-85BDC9FD1C3A}</a:tableStyleId>
              </a:tblPr>
              <a:tblGrid>
                <a:gridCol w="2208475">
                  <a:extLst>
                    <a:ext uri="{9D8B030D-6E8A-4147-A177-3AD203B41FA5}">
                      <a16:colId xmlns:a16="http://schemas.microsoft.com/office/drawing/2014/main" val="3719098076"/>
                    </a:ext>
                  </a:extLst>
                </a:gridCol>
                <a:gridCol w="2208475">
                  <a:extLst>
                    <a:ext uri="{9D8B030D-6E8A-4147-A177-3AD203B41FA5}">
                      <a16:colId xmlns:a16="http://schemas.microsoft.com/office/drawing/2014/main" val="388998920"/>
                    </a:ext>
                  </a:extLst>
                </a:gridCol>
              </a:tblGrid>
              <a:tr h="408507">
                <a:tc gridSpan="2">
                  <a:txBody>
                    <a:bodyPr/>
                    <a:lstStyle/>
                    <a:p>
                      <a:pPr algn="ctr"/>
                      <a:r>
                        <a:rPr lang="en-GB" sz="1600" dirty="0" err="1"/>
                        <a:t>Twaalf</a:t>
                      </a:r>
                      <a:r>
                        <a:rPr lang="en-GB" sz="1600" dirty="0"/>
                        <a:t> </a:t>
                      </a:r>
                      <a:r>
                        <a:rPr lang="en-GB" sz="1600" dirty="0" err="1"/>
                        <a:t>paTz-groepen</a:t>
                      </a:r>
                      <a:r>
                        <a:rPr lang="en-GB" sz="1600" dirty="0"/>
                        <a:t> regio Haaglanden </a:t>
                      </a:r>
                      <a:endParaRPr lang="LID4096" sz="1600" dirty="0"/>
                    </a:p>
                  </a:txBody>
                  <a:tcPr/>
                </a:tc>
                <a:tc hMerge="1">
                  <a:txBody>
                    <a:bodyPr/>
                    <a:lstStyle/>
                    <a:p>
                      <a:endParaRPr lang="LID4096" dirty="0"/>
                    </a:p>
                  </a:txBody>
                  <a:tcPr/>
                </a:tc>
                <a:extLst>
                  <a:ext uri="{0D108BD9-81ED-4DB2-BD59-A6C34878D82A}">
                    <a16:rowId xmlns:a16="http://schemas.microsoft.com/office/drawing/2014/main" val="2560346873"/>
                  </a:ext>
                </a:extLst>
              </a:tr>
              <a:tr h="5106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Den Haag </a:t>
                      </a:r>
                    </a:p>
                    <a:p>
                      <a:endParaRPr lang="LID4096" sz="1200" dirty="0"/>
                    </a:p>
                  </a:txBody>
                  <a:tcPr/>
                </a:tc>
                <a:tc hMerge="1">
                  <a:txBody>
                    <a:bodyPr/>
                    <a:lstStyle/>
                    <a:p>
                      <a:endParaRPr lang="LID4096" dirty="0"/>
                    </a:p>
                  </a:txBody>
                  <a:tcPr/>
                </a:tc>
                <a:extLst>
                  <a:ext uri="{0D108BD9-81ED-4DB2-BD59-A6C34878D82A}">
                    <a16:rowId xmlns:a16="http://schemas.microsoft.com/office/drawing/2014/main" val="3402924637"/>
                  </a:ext>
                </a:extLst>
              </a:tr>
              <a:tr h="510634">
                <a:tc>
                  <a:txBody>
                    <a:bodyPr/>
                    <a:lstStyle/>
                    <a:p>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Centrum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a:t>
                      </a:r>
                      <a:r>
                        <a:rPr lang="nl-NL" sz="1200" kern="1200" dirty="0" err="1">
                          <a:solidFill>
                            <a:schemeClr val="dk1"/>
                          </a:solidFill>
                          <a:effectLst/>
                          <a:latin typeface="+mn-lt"/>
                          <a:ea typeface="+mn-ea"/>
                          <a:cs typeface="+mn-cs"/>
                        </a:rPr>
                        <a:t>Segbroek</a:t>
                      </a:r>
                      <a:endParaRPr lang="nl-NL" sz="1200" kern="1200" dirty="0">
                        <a:solidFill>
                          <a:schemeClr val="dk1"/>
                        </a:solidFill>
                        <a:effectLst/>
                        <a:latin typeface="+mn-lt"/>
                        <a:ea typeface="+mn-ea"/>
                        <a:cs typeface="+mn-cs"/>
                      </a:endParaRPr>
                    </a:p>
                    <a:p>
                      <a:endParaRPr lang="LID4096" sz="1200" dirty="0"/>
                    </a:p>
                  </a:txBody>
                  <a:tcPr/>
                </a:tc>
                <a:extLst>
                  <a:ext uri="{0D108BD9-81ED-4DB2-BD59-A6C34878D82A}">
                    <a16:rowId xmlns:a16="http://schemas.microsoft.com/office/drawing/2014/main" val="24693231"/>
                  </a:ext>
                </a:extLst>
              </a:tr>
              <a:tr h="510634">
                <a:tc>
                  <a:txBody>
                    <a:bodyPr/>
                    <a:lstStyle/>
                    <a:p>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Laak</a:t>
                      </a:r>
                    </a:p>
                    <a:p>
                      <a:endParaRPr lang="LID4096"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Valkenbos </a:t>
                      </a:r>
                    </a:p>
                    <a:p>
                      <a:endParaRPr lang="LID4096" sz="1200" dirty="0"/>
                    </a:p>
                  </a:txBody>
                  <a:tcPr/>
                </a:tc>
                <a:extLst>
                  <a:ext uri="{0D108BD9-81ED-4DB2-BD59-A6C34878D82A}">
                    <a16:rowId xmlns:a16="http://schemas.microsoft.com/office/drawing/2014/main" val="1455766477"/>
                  </a:ext>
                </a:extLst>
              </a:tr>
              <a:tr h="510634">
                <a:tc>
                  <a:txBody>
                    <a:bodyPr/>
                    <a:lstStyle/>
                    <a:p>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Schilderswijk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a:t>
                      </a:r>
                      <a:r>
                        <a:rPr lang="nl-NL" sz="1200" kern="1200" dirty="0" err="1">
                          <a:solidFill>
                            <a:schemeClr val="dk1"/>
                          </a:solidFill>
                          <a:effectLst/>
                          <a:latin typeface="+mn-lt"/>
                          <a:ea typeface="+mn-ea"/>
                          <a:cs typeface="+mn-cs"/>
                        </a:rPr>
                        <a:t>Ypenburg</a:t>
                      </a:r>
                      <a:endParaRPr lang="nl-NL" sz="1200" kern="1200" dirty="0">
                        <a:solidFill>
                          <a:schemeClr val="dk1"/>
                        </a:solidFill>
                        <a:effectLst/>
                        <a:latin typeface="+mn-lt"/>
                        <a:ea typeface="+mn-ea"/>
                        <a:cs typeface="+mn-cs"/>
                      </a:endParaRPr>
                    </a:p>
                    <a:p>
                      <a:endParaRPr lang="LID4096" sz="1200" dirty="0"/>
                    </a:p>
                  </a:txBody>
                  <a:tcPr/>
                </a:tc>
                <a:extLst>
                  <a:ext uri="{0D108BD9-81ED-4DB2-BD59-A6C34878D82A}">
                    <a16:rowId xmlns:a16="http://schemas.microsoft.com/office/drawing/2014/main" val="1864896685"/>
                  </a:ext>
                </a:extLst>
              </a:tr>
              <a:tr h="328941">
                <a:tc gridSpan="2">
                  <a:txBody>
                    <a:bodyPr/>
                    <a:lstStyle/>
                    <a:p>
                      <a:r>
                        <a:rPr lang="nl-NL" sz="1200" kern="1200" dirty="0">
                          <a:solidFill>
                            <a:schemeClr val="dk1"/>
                          </a:solidFill>
                          <a:effectLst/>
                          <a:latin typeface="+mn-lt"/>
                          <a:ea typeface="+mn-ea"/>
                          <a:cs typeface="+mn-cs"/>
                        </a:rPr>
                        <a:t>Wassenaar</a:t>
                      </a:r>
                      <a:endParaRPr lang="LID4096" sz="1200" dirty="0"/>
                    </a:p>
                  </a:txBody>
                  <a:tcPr/>
                </a:tc>
                <a:tc hMerge="1">
                  <a:txBody>
                    <a:bodyPr/>
                    <a:lstStyle/>
                    <a:p>
                      <a:endParaRPr lang="LID4096" dirty="0"/>
                    </a:p>
                  </a:txBody>
                  <a:tcPr/>
                </a:tc>
                <a:extLst>
                  <a:ext uri="{0D108BD9-81ED-4DB2-BD59-A6C34878D82A}">
                    <a16:rowId xmlns:a16="http://schemas.microsoft.com/office/drawing/2014/main" val="2175912500"/>
                  </a:ext>
                </a:extLst>
              </a:tr>
              <a:tr h="30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Wassenaar</a:t>
                      </a:r>
                    </a:p>
                  </a:txBody>
                  <a:tcPr/>
                </a:tc>
                <a:tc>
                  <a:txBody>
                    <a:bodyPr/>
                    <a:lstStyle/>
                    <a:p>
                      <a:endParaRPr lang="LID4096" sz="1200" dirty="0"/>
                    </a:p>
                  </a:txBody>
                  <a:tcPr/>
                </a:tc>
                <a:extLst>
                  <a:ext uri="{0D108BD9-81ED-4DB2-BD59-A6C34878D82A}">
                    <a16:rowId xmlns:a16="http://schemas.microsoft.com/office/drawing/2014/main" val="3437582397"/>
                  </a:ext>
                </a:extLst>
              </a:tr>
              <a:tr h="306380">
                <a:tc gridSpan="2">
                  <a:txBody>
                    <a:bodyPr/>
                    <a:lstStyle/>
                    <a:p>
                      <a:r>
                        <a:rPr lang="nl-NL" sz="1200" kern="1200" dirty="0">
                          <a:solidFill>
                            <a:schemeClr val="dk1"/>
                          </a:solidFill>
                          <a:effectLst/>
                          <a:latin typeface="+mn-lt"/>
                          <a:ea typeface="+mn-ea"/>
                          <a:cs typeface="+mn-cs"/>
                        </a:rPr>
                        <a:t>Leidschendam - Voorburg</a:t>
                      </a:r>
                      <a:endParaRPr lang="LID4096" sz="1200" dirty="0"/>
                    </a:p>
                  </a:txBody>
                  <a:tcPr/>
                </a:tc>
                <a:tc hMerge="1">
                  <a:txBody>
                    <a:bodyPr/>
                    <a:lstStyle/>
                    <a:p>
                      <a:endParaRPr lang="LID4096" dirty="0"/>
                    </a:p>
                  </a:txBody>
                  <a:tcPr/>
                </a:tc>
                <a:extLst>
                  <a:ext uri="{0D108BD9-81ED-4DB2-BD59-A6C34878D82A}">
                    <a16:rowId xmlns:a16="http://schemas.microsoft.com/office/drawing/2014/main" val="796810740"/>
                  </a:ext>
                </a:extLst>
              </a:tr>
              <a:tr h="30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Leidschendam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Voorburg</a:t>
                      </a:r>
                    </a:p>
                  </a:txBody>
                  <a:tcPr/>
                </a:tc>
                <a:extLst>
                  <a:ext uri="{0D108BD9-81ED-4DB2-BD59-A6C34878D82A}">
                    <a16:rowId xmlns:a16="http://schemas.microsoft.com/office/drawing/2014/main" val="745060440"/>
                  </a:ext>
                </a:extLst>
              </a:tr>
              <a:tr h="306380">
                <a:tc gridSpan="2">
                  <a:txBody>
                    <a:bodyPr/>
                    <a:lstStyle/>
                    <a:p>
                      <a:r>
                        <a:rPr lang="nl-NL" sz="1200" i="0" kern="1200" dirty="0">
                          <a:solidFill>
                            <a:schemeClr val="dk1"/>
                          </a:solidFill>
                          <a:effectLst/>
                          <a:latin typeface="+mn-lt"/>
                          <a:ea typeface="+mn-ea"/>
                          <a:cs typeface="+mn-cs"/>
                        </a:rPr>
                        <a:t>Zoetermeer</a:t>
                      </a:r>
                      <a:endParaRPr lang="LID4096" sz="1200" i="0" dirty="0"/>
                    </a:p>
                  </a:txBody>
                  <a:tcPr/>
                </a:tc>
                <a:tc hMerge="1">
                  <a:txBody>
                    <a:bodyPr/>
                    <a:lstStyle/>
                    <a:p>
                      <a:endParaRPr lang="LID4096" dirty="0"/>
                    </a:p>
                  </a:txBody>
                  <a:tcPr/>
                </a:tc>
                <a:extLst>
                  <a:ext uri="{0D108BD9-81ED-4DB2-BD59-A6C34878D82A}">
                    <a16:rowId xmlns:a16="http://schemas.microsoft.com/office/drawing/2014/main" val="477564372"/>
                  </a:ext>
                </a:extLst>
              </a:tr>
              <a:tr h="30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a:t>
                      </a:r>
                      <a:r>
                        <a:rPr lang="nl-NL" sz="1200" kern="1200" dirty="0" err="1">
                          <a:solidFill>
                            <a:schemeClr val="dk1"/>
                          </a:solidFill>
                          <a:effectLst/>
                          <a:latin typeface="+mn-lt"/>
                          <a:ea typeface="+mn-ea"/>
                          <a:cs typeface="+mn-cs"/>
                        </a:rPr>
                        <a:t>Meerzicht</a:t>
                      </a:r>
                      <a:endParaRPr lang="nl-NL" sz="1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a:t>
                      </a:r>
                      <a:r>
                        <a:rPr lang="nl-NL" sz="1200" kern="1200" dirty="0" err="1">
                          <a:solidFill>
                            <a:schemeClr val="dk1"/>
                          </a:solidFill>
                          <a:effectLst/>
                          <a:latin typeface="+mn-lt"/>
                          <a:ea typeface="+mn-ea"/>
                          <a:cs typeface="+mn-cs"/>
                        </a:rPr>
                        <a:t>Seghwaert</a:t>
                      </a:r>
                      <a:endParaRPr lang="nl-NL" sz="1200" kern="1200" dirty="0">
                        <a:solidFill>
                          <a:schemeClr val="dk1"/>
                        </a:solidFill>
                        <a:effectLst/>
                        <a:latin typeface="+mn-lt"/>
                        <a:ea typeface="+mn-ea"/>
                        <a:cs typeface="+mn-cs"/>
                      </a:endParaRPr>
                    </a:p>
                  </a:txBody>
                  <a:tcPr/>
                </a:tc>
                <a:extLst>
                  <a:ext uri="{0D108BD9-81ED-4DB2-BD59-A6C34878D82A}">
                    <a16:rowId xmlns:a16="http://schemas.microsoft.com/office/drawing/2014/main" val="1506959925"/>
                  </a:ext>
                </a:extLst>
              </a:tr>
              <a:tr h="30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dk1"/>
                          </a:solidFill>
                          <a:effectLst/>
                          <a:latin typeface="+mn-lt"/>
                          <a:ea typeface="+mn-ea"/>
                          <a:cs typeface="+mn-cs"/>
                        </a:rPr>
                        <a:t>PaTz</a:t>
                      </a:r>
                      <a:r>
                        <a:rPr lang="nl-NL" sz="1200" kern="1200" dirty="0">
                          <a:solidFill>
                            <a:schemeClr val="dk1"/>
                          </a:solidFill>
                          <a:effectLst/>
                          <a:latin typeface="+mn-lt"/>
                          <a:ea typeface="+mn-ea"/>
                          <a:cs typeface="+mn-cs"/>
                        </a:rPr>
                        <a:t>-groep </a:t>
                      </a:r>
                      <a:r>
                        <a:rPr lang="nl-NL" sz="1200" kern="1200" dirty="0" err="1">
                          <a:solidFill>
                            <a:schemeClr val="dk1"/>
                          </a:solidFill>
                          <a:effectLst/>
                          <a:latin typeface="+mn-lt"/>
                          <a:ea typeface="+mn-ea"/>
                          <a:cs typeface="+mn-cs"/>
                        </a:rPr>
                        <a:t>Rokkeveen</a:t>
                      </a:r>
                      <a:r>
                        <a:rPr lang="nl-NL" sz="1200" kern="1200" dirty="0">
                          <a:solidFill>
                            <a:schemeClr val="dk1"/>
                          </a:solidFill>
                          <a:effectLst/>
                          <a:latin typeface="+mn-lt"/>
                          <a:ea typeface="+mn-ea"/>
                          <a:cs typeface="+mn-cs"/>
                        </a:rPr>
                        <a:t>	</a:t>
                      </a:r>
                    </a:p>
                  </a:txBody>
                  <a:tcPr/>
                </a:tc>
                <a:tc>
                  <a:txBody>
                    <a:bodyPr/>
                    <a:lstStyle/>
                    <a:p>
                      <a:endParaRPr lang="LID4096" sz="1200" i="0" dirty="0"/>
                    </a:p>
                  </a:txBody>
                  <a:tcPr/>
                </a:tc>
                <a:extLst>
                  <a:ext uri="{0D108BD9-81ED-4DB2-BD59-A6C34878D82A}">
                    <a16:rowId xmlns:a16="http://schemas.microsoft.com/office/drawing/2014/main" val="3099930141"/>
                  </a:ext>
                </a:extLst>
              </a:tr>
            </a:tbl>
          </a:graphicData>
        </a:graphic>
      </p:graphicFrame>
      <p:sp>
        <p:nvSpPr>
          <p:cNvPr id="5" name="Tekstvak 4">
            <a:extLst>
              <a:ext uri="{FF2B5EF4-FFF2-40B4-BE49-F238E27FC236}">
                <a16:creationId xmlns:a16="http://schemas.microsoft.com/office/drawing/2014/main" id="{EB4DD1AB-20CC-6F61-23E2-005EC3F5B7B6}"/>
              </a:ext>
            </a:extLst>
          </p:cNvPr>
          <p:cNvSpPr txBox="1"/>
          <p:nvPr/>
        </p:nvSpPr>
        <p:spPr>
          <a:xfrm>
            <a:off x="553941" y="2159051"/>
            <a:ext cx="5648076" cy="2031325"/>
          </a:xfrm>
          <a:prstGeom prst="rect">
            <a:avLst/>
          </a:prstGeom>
          <a:noFill/>
        </p:spPr>
        <p:txBody>
          <a:bodyPr wrap="square" rtlCol="0">
            <a:spAutoFit/>
          </a:bodyPr>
          <a:lstStyle/>
          <a:p>
            <a:pPr marL="285750" indent="-285750">
              <a:buFont typeface="Arial" panose="020B0604020202020204" pitchFamily="34" charset="0"/>
              <a:buChar char="•"/>
            </a:pPr>
            <a:r>
              <a:rPr lang="nl-NL" kern="100" dirty="0">
                <a:latin typeface="Aptos" panose="020B0004020202020204" pitchFamily="34" charset="0"/>
                <a:ea typeface="Aptos" panose="020B0004020202020204" pitchFamily="34" charset="0"/>
                <a:cs typeface="Times New Roman" panose="02020603050405020304" pitchFamily="18" charset="0"/>
              </a:rPr>
              <a:t>Samenwerking tussen h</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uisarts, wijkverpleegkundige en palliatief consulent om de heer Jansen de best mogelijke zorg thuis te bieden. </a:t>
            </a:r>
            <a:endParaRPr lang="nl-NL" kern="100" dirty="0">
              <a:latin typeface="Aptos" panose="020B0004020202020204" pitchFamily="34" charset="0"/>
              <a:ea typeface="Aptos" panose="020B0004020202020204" pitchFamily="34" charset="0"/>
              <a:cs typeface="Times New Roman" panose="02020603050405020304" pitchFamily="18" charset="0"/>
            </a:endParaRPr>
          </a:p>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nl-NL" kern="100" dirty="0">
                <a:latin typeface="Aptos" panose="020B0004020202020204" pitchFamily="34" charset="0"/>
                <a:ea typeface="Aptos" panose="020B0004020202020204" pitchFamily="34" charset="0"/>
                <a:cs typeface="Times New Roman" panose="02020603050405020304" pitchFamily="18" charset="0"/>
              </a:rPr>
              <a:t>M</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edicatie evalueren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Eventueel onnodige medicatie te stoppen door de huisarts</a:t>
            </a:r>
          </a:p>
          <a:p>
            <a:endParaRPr lang="LID4096" dirty="0"/>
          </a:p>
        </p:txBody>
      </p:sp>
      <p:sp>
        <p:nvSpPr>
          <p:cNvPr id="7" name="Tekstvak 6">
            <a:extLst>
              <a:ext uri="{FF2B5EF4-FFF2-40B4-BE49-F238E27FC236}">
                <a16:creationId xmlns:a16="http://schemas.microsoft.com/office/drawing/2014/main" id="{B943F182-3850-9900-FEE7-88BE7F6B3D2B}"/>
              </a:ext>
            </a:extLst>
          </p:cNvPr>
          <p:cNvSpPr txBox="1"/>
          <p:nvPr/>
        </p:nvSpPr>
        <p:spPr>
          <a:xfrm>
            <a:off x="512860" y="4190376"/>
            <a:ext cx="6094674" cy="2772297"/>
          </a:xfrm>
          <a:prstGeom prst="rect">
            <a:avLst/>
          </a:prstGeom>
          <a:noFill/>
        </p:spPr>
        <p:txBody>
          <a:bodyPr wrap="square">
            <a:spAutoFit/>
          </a:bodyPr>
          <a:lstStyle/>
          <a:p>
            <a:pPr>
              <a:lnSpc>
                <a:spcPct val="107000"/>
              </a:lnSpc>
              <a:spcAft>
                <a:spcPts val="800"/>
              </a:spcAft>
            </a:pPr>
            <a:endParaRPr lang="nl-NL" sz="1800" u="sng" kern="100" dirty="0">
              <a:solidFill>
                <a:srgbClr val="6A392F"/>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Filmpje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paTz</a:t>
            </a:r>
            <a:r>
              <a:rPr lang="nl-NL" kern="100" dirty="0">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nl-NL" u="sng" kern="100" dirty="0">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r>
              <a:rPr lang="nl-NL" sz="1800" u="sng"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https://youtu.be/Ck0FO7Kog9g</a:t>
            </a:r>
            <a:endParaRPr lang="nl-NL" sz="1800" u="sng"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Contact: </a:t>
            </a:r>
            <a:r>
              <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sven.zeilstra@transmuralezorg.nl</a:t>
            </a:r>
            <a:endPar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311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fbeelding met overdekt, doos, vloer, meubels&#10;&#10;Automatisch gegenereerde beschrijving">
            <a:extLst>
              <a:ext uri="{FF2B5EF4-FFF2-40B4-BE49-F238E27FC236}">
                <a16:creationId xmlns:a16="http://schemas.microsoft.com/office/drawing/2014/main" id="{A470769E-89C0-1946-A9B4-FA310E1E3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09" r="10082" b="-1"/>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F72119F-E141-D51D-7499-A8BE51E4092C}"/>
              </a:ext>
            </a:extLst>
          </p:cNvPr>
          <p:cNvSpPr>
            <a:spLocks noGrp="1"/>
          </p:cNvSpPr>
          <p:nvPr>
            <p:ph type="title"/>
          </p:nvPr>
        </p:nvSpPr>
        <p:spPr>
          <a:xfrm>
            <a:off x="1159042" y="172452"/>
            <a:ext cx="5334000" cy="1524000"/>
          </a:xfrm>
        </p:spPr>
        <p:txBody>
          <a:bodyPr>
            <a:normAutofit/>
          </a:bodyPr>
          <a:lstStyle/>
          <a:p>
            <a:br>
              <a:rPr lang="nl-NL" sz="3600" i="1" kern="100" dirty="0">
                <a:ea typeface="Aptos" panose="020B0004020202020204" pitchFamily="34" charset="0"/>
                <a:cs typeface="Times New Roman" panose="02020603050405020304" pitchFamily="18" charset="0"/>
              </a:rPr>
            </a:br>
            <a:r>
              <a:rPr lang="nl-NL" sz="3600" i="1" kern="100" dirty="0">
                <a:ea typeface="Aptos" panose="020B0004020202020204" pitchFamily="34" charset="0"/>
                <a:cs typeface="Times New Roman" panose="02020603050405020304" pitchFamily="18" charset="0"/>
              </a:rPr>
              <a:t>Palliatieve Kit </a:t>
            </a:r>
            <a:endParaRPr lang="LID4096" sz="3600" dirty="0"/>
          </a:p>
        </p:txBody>
      </p:sp>
      <p:sp>
        <p:nvSpPr>
          <p:cNvPr id="3" name="Tijdelijke aanduiding voor inhoud 2">
            <a:extLst>
              <a:ext uri="{FF2B5EF4-FFF2-40B4-BE49-F238E27FC236}">
                <a16:creationId xmlns:a16="http://schemas.microsoft.com/office/drawing/2014/main" id="{AA2C6D47-5BA1-994A-F195-E117D2780F38}"/>
              </a:ext>
            </a:extLst>
          </p:cNvPr>
          <p:cNvSpPr>
            <a:spLocks noGrp="1"/>
          </p:cNvSpPr>
          <p:nvPr>
            <p:ph idx="1"/>
          </p:nvPr>
        </p:nvSpPr>
        <p:spPr>
          <a:xfrm>
            <a:off x="762000" y="2286000"/>
            <a:ext cx="5334000" cy="3810001"/>
          </a:xfrm>
        </p:spPr>
        <p:txBody>
          <a:bodyPr>
            <a:normAutofit/>
          </a:bodyPr>
          <a:lstStyle/>
          <a:p>
            <a:pPr>
              <a:lnSpc>
                <a:spcPct val="115000"/>
              </a:lnSpc>
              <a:spcAft>
                <a:spcPts val="800"/>
              </a:spcAft>
            </a:pPr>
            <a:r>
              <a:rPr lang="nl-NL" sz="1700" kern="100" dirty="0">
                <a:effectLst/>
                <a:latin typeface="Aptos" panose="020B0004020202020204" pitchFamily="34" charset="0"/>
                <a:ea typeface="Aptos" panose="020B0004020202020204" pitchFamily="34" charset="0"/>
                <a:cs typeface="Times New Roman" panose="02020603050405020304" pitchFamily="18" charset="0"/>
              </a:rPr>
              <a:t>Palliatieve Kit inzetten</a:t>
            </a:r>
            <a:r>
              <a:rPr lang="nl-NL" sz="17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nl-NL" sz="1700"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o</a:t>
            </a:r>
            <a:r>
              <a:rPr lang="nl-NL" sz="1700" kern="100" dirty="0">
                <a:effectLst/>
                <a:latin typeface="Aptos" panose="020B0004020202020204" pitchFamily="34" charset="0"/>
                <a:ea typeface="Aptos" panose="020B0004020202020204" pitchFamily="34" charset="0"/>
                <a:cs typeface="Times New Roman" panose="02020603050405020304" pitchFamily="18" charset="0"/>
              </a:rPr>
              <a:t>m de symptomen van de heer Jansen te verlichten</a:t>
            </a:r>
          </a:p>
          <a:p>
            <a:pPr>
              <a:lnSpc>
                <a:spcPct val="115000"/>
              </a:lnSpc>
              <a:spcAft>
                <a:spcPts val="800"/>
              </a:spcAft>
            </a:pPr>
            <a:r>
              <a:rPr lang="nl-NL" sz="1700" kern="100" dirty="0">
                <a:latin typeface="Aptos" panose="020B0004020202020204" pitchFamily="34" charset="0"/>
                <a:ea typeface="Aptos" panose="020B0004020202020204" pitchFamily="34" charset="0"/>
                <a:cs typeface="Times New Roman" panose="02020603050405020304" pitchFamily="18" charset="0"/>
              </a:rPr>
              <a:t>B</a:t>
            </a:r>
            <a:r>
              <a:rPr lang="nl-NL" sz="1700" kern="100" dirty="0">
                <a:effectLst/>
                <a:latin typeface="Aptos" panose="020B0004020202020204" pitchFamily="34" charset="0"/>
                <a:ea typeface="Aptos" panose="020B0004020202020204" pitchFamily="34" charset="0"/>
                <a:cs typeface="Times New Roman" panose="02020603050405020304" pitchFamily="18" charset="0"/>
              </a:rPr>
              <a:t>evat alle hulpmiddelen en medicijnen voor een effectieve zorg in de laatste levensfase</a:t>
            </a:r>
          </a:p>
          <a:p>
            <a:pPr>
              <a:lnSpc>
                <a:spcPct val="115000"/>
              </a:lnSpc>
              <a:spcAft>
                <a:spcPts val="800"/>
              </a:spcAft>
            </a:pPr>
            <a:r>
              <a:rPr lang="nl-NL" sz="1700" kern="100" dirty="0">
                <a:latin typeface="Aptos" panose="020B0004020202020204" pitchFamily="34" charset="0"/>
                <a:cs typeface="Times New Roman" panose="02020603050405020304" pitchFamily="18" charset="0"/>
              </a:rPr>
              <a:t>De huisarts vraagt de palliatieve kit aan bij apotheek </a:t>
            </a:r>
            <a:endParaRPr lang="nl-NL" sz="1700" kern="100" dirty="0">
              <a:latin typeface="Aptos" panose="020B0004020202020204" pitchFamily="34" charset="0"/>
              <a:cs typeface="Times New Roman" panose="02020603050405020304" pitchFamily="18" charset="0"/>
              <a:sym typeface="Wingdings" panose="05000000000000000000" pitchFamily="2" charset="2"/>
            </a:endParaRPr>
          </a:p>
          <a:p>
            <a:pPr marL="457200" lvl="1" indent="0">
              <a:lnSpc>
                <a:spcPct val="115000"/>
              </a:lnSpc>
              <a:spcAft>
                <a:spcPts val="800"/>
              </a:spcAft>
              <a:buNone/>
            </a:pPr>
            <a:r>
              <a:rPr lang="nl-NL" sz="1700" kern="100" dirty="0">
                <a:latin typeface="Aptos" panose="020B0004020202020204" pitchFamily="34" charset="0"/>
                <a:cs typeface="Times New Roman" panose="02020603050405020304" pitchFamily="18" charset="0"/>
                <a:sym typeface="Wingdings" panose="05000000000000000000" pitchFamily="2" charset="2"/>
              </a:rPr>
              <a:t> - Apotheek is t</a:t>
            </a:r>
            <a:r>
              <a:rPr lang="nl-NL" sz="1700" kern="100" dirty="0">
                <a:latin typeface="Aptos" panose="020B0004020202020204" pitchFamily="34" charset="0"/>
                <a:cs typeface="Times New Roman" panose="02020603050405020304" pitchFamily="18" charset="0"/>
              </a:rPr>
              <a:t>e vinden op Vereniging transmurale zorg</a:t>
            </a:r>
          </a:p>
          <a:p>
            <a:pPr>
              <a:lnSpc>
                <a:spcPct val="115000"/>
              </a:lnSpc>
              <a:spcAft>
                <a:spcPts val="800"/>
              </a:spcAft>
            </a:pPr>
            <a:r>
              <a:rPr lang="nl-NL" sz="1700" kern="100" dirty="0">
                <a:latin typeface="Aptos" panose="020B0004020202020204" pitchFamily="34" charset="0"/>
                <a:cs typeface="Times New Roman" panose="02020603050405020304" pitchFamily="18" charset="0"/>
              </a:rPr>
              <a:t>Informatiegids </a:t>
            </a:r>
            <a:r>
              <a:rPr lang="nl-NL" sz="1700" kern="100" dirty="0">
                <a:latin typeface="Aptos" panose="020B0004020202020204" pitchFamily="34" charset="0"/>
                <a:cs typeface="Times New Roman" panose="02020603050405020304" pitchFamily="18" charset="0"/>
                <a:sym typeface="Wingdings" panose="05000000000000000000" pitchFamily="2" charset="2"/>
              </a:rPr>
              <a:t>  I</a:t>
            </a:r>
            <a:r>
              <a:rPr lang="nl-NL" sz="1700" dirty="0">
                <a:effectLst/>
                <a:latin typeface="Aptos" panose="020B0004020202020204" pitchFamily="34" charset="0"/>
                <a:ea typeface="Aptos" panose="020B0004020202020204" pitchFamily="34" charset="0"/>
                <a:cs typeface="Times New Roman" panose="02020603050405020304" pitchFamily="18" charset="0"/>
              </a:rPr>
              <a:t>nformatie over alles in de palliatieve fase (voor patiënt en naasten)</a:t>
            </a:r>
          </a:p>
          <a:p>
            <a:pPr>
              <a:lnSpc>
                <a:spcPct val="115000"/>
              </a:lnSpc>
              <a:spcAft>
                <a:spcPts val="800"/>
              </a:spcAft>
            </a:pPr>
            <a:endParaRPr lang="LID4096" sz="1700" dirty="0"/>
          </a:p>
        </p:txBody>
      </p:sp>
    </p:spTree>
    <p:extLst>
      <p:ext uri="{BB962C8B-B14F-4D97-AF65-F5344CB8AC3E}">
        <p14:creationId xmlns:p14="http://schemas.microsoft.com/office/powerpoint/2010/main" val="107954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51664267-9E79-D74F-E177-609DB8B2B97F}"/>
              </a:ext>
            </a:extLst>
          </p:cNvPr>
          <p:cNvGraphicFramePr>
            <a:graphicFrameLocks noGrp="1"/>
          </p:cNvGraphicFramePr>
          <p:nvPr>
            <p:extLst>
              <p:ext uri="{D42A27DB-BD31-4B8C-83A1-F6EECF244321}">
                <p14:modId xmlns:p14="http://schemas.microsoft.com/office/powerpoint/2010/main" val="829491633"/>
              </p:ext>
            </p:extLst>
          </p:nvPr>
        </p:nvGraphicFramePr>
        <p:xfrm>
          <a:off x="1643092" y="312820"/>
          <a:ext cx="4095971" cy="4246294"/>
        </p:xfrm>
        <a:graphic>
          <a:graphicData uri="http://schemas.openxmlformats.org/drawingml/2006/table">
            <a:tbl>
              <a:tblPr firstRow="1" bandRow="1">
                <a:tableStyleId>{5C22544A-7EE6-4342-B048-85BDC9FD1C3A}</a:tableStyleId>
              </a:tblPr>
              <a:tblGrid>
                <a:gridCol w="2355425">
                  <a:extLst>
                    <a:ext uri="{9D8B030D-6E8A-4147-A177-3AD203B41FA5}">
                      <a16:colId xmlns:a16="http://schemas.microsoft.com/office/drawing/2014/main" val="2346584230"/>
                    </a:ext>
                  </a:extLst>
                </a:gridCol>
                <a:gridCol w="1740546">
                  <a:extLst>
                    <a:ext uri="{9D8B030D-6E8A-4147-A177-3AD203B41FA5}">
                      <a16:colId xmlns:a16="http://schemas.microsoft.com/office/drawing/2014/main" val="2303652964"/>
                    </a:ext>
                  </a:extLst>
                </a:gridCol>
              </a:tblGrid>
              <a:tr h="326638">
                <a:tc>
                  <a:txBody>
                    <a:bodyPr/>
                    <a:lstStyle/>
                    <a:p>
                      <a:r>
                        <a:rPr lang="en-GB" sz="1400" dirty="0" err="1"/>
                        <a:t>Hulpmiddelen</a:t>
                      </a:r>
                      <a:r>
                        <a:rPr lang="en-GB" sz="1400" dirty="0"/>
                        <a:t> </a:t>
                      </a:r>
                      <a:endParaRPr lang="LID4096" sz="1400" dirty="0"/>
                    </a:p>
                  </a:txBody>
                  <a:tcPr/>
                </a:tc>
                <a:tc>
                  <a:txBody>
                    <a:bodyPr/>
                    <a:lstStyle/>
                    <a:p>
                      <a:r>
                        <a:rPr lang="en-GB" sz="1400" dirty="0" err="1"/>
                        <a:t>Aantal</a:t>
                      </a:r>
                      <a:r>
                        <a:rPr lang="en-GB" sz="1400" dirty="0"/>
                        <a:t> </a:t>
                      </a:r>
                      <a:r>
                        <a:rPr lang="en-GB" sz="1400" dirty="0" err="1"/>
                        <a:t>stuks</a:t>
                      </a:r>
                      <a:endParaRPr lang="LID4096" sz="1400" dirty="0"/>
                    </a:p>
                  </a:txBody>
                  <a:tcPr/>
                </a:tc>
                <a:extLst>
                  <a:ext uri="{0D108BD9-81ED-4DB2-BD59-A6C34878D82A}">
                    <a16:rowId xmlns:a16="http://schemas.microsoft.com/office/drawing/2014/main" val="3145385412"/>
                  </a:ext>
                </a:extLst>
              </a:tr>
              <a:tr h="326638">
                <a:tc>
                  <a:txBody>
                    <a:bodyPr/>
                    <a:lstStyle/>
                    <a:p>
                      <a:r>
                        <a:rPr lang="nl-NL" sz="1400" dirty="0"/>
                        <a:t>Urinezak 2 liter</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1456587069"/>
                  </a:ext>
                </a:extLst>
              </a:tr>
              <a:tr h="326638">
                <a:tc>
                  <a:txBody>
                    <a:bodyPr/>
                    <a:lstStyle/>
                    <a:p>
                      <a:r>
                        <a:rPr lang="nl-NL" sz="1400" dirty="0" err="1"/>
                        <a:t>Instillagel</a:t>
                      </a:r>
                      <a:r>
                        <a:rPr lang="nl-NL" sz="1400" dirty="0"/>
                        <a:t> 6 ml</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1065271331"/>
                  </a:ext>
                </a:extLst>
              </a:tr>
              <a:tr h="326638">
                <a:tc>
                  <a:txBody>
                    <a:bodyPr/>
                    <a:lstStyle/>
                    <a:p>
                      <a:r>
                        <a:rPr lang="nl-NL" sz="1400" dirty="0" err="1"/>
                        <a:t>Catheterset</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4236839225"/>
                  </a:ext>
                </a:extLst>
              </a:tr>
              <a:tr h="326638">
                <a:tc>
                  <a:txBody>
                    <a:bodyPr/>
                    <a:lstStyle/>
                    <a:p>
                      <a:r>
                        <a:rPr lang="nl-NL" sz="1400" dirty="0" err="1"/>
                        <a:t>Catheter</a:t>
                      </a:r>
                      <a:r>
                        <a:rPr lang="nl-NL" sz="1400" dirty="0"/>
                        <a:t> C14 en C16</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3212258113"/>
                  </a:ext>
                </a:extLst>
              </a:tr>
              <a:tr h="326638">
                <a:tc>
                  <a:txBody>
                    <a:bodyPr/>
                    <a:lstStyle/>
                    <a:p>
                      <a:r>
                        <a:rPr lang="nl-NL" sz="1400" dirty="0" err="1"/>
                        <a:t>Bedhanger</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1423411311"/>
                  </a:ext>
                </a:extLst>
              </a:tr>
              <a:tr h="326638">
                <a:tc>
                  <a:txBody>
                    <a:bodyPr/>
                    <a:lstStyle/>
                    <a:p>
                      <a:r>
                        <a:rPr lang="nl-NL" sz="1400" dirty="0"/>
                        <a:t>Incontinentiematje 60x90</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686631941"/>
                  </a:ext>
                </a:extLst>
              </a:tr>
              <a:tr h="326638">
                <a:tc>
                  <a:txBody>
                    <a:bodyPr/>
                    <a:lstStyle/>
                    <a:p>
                      <a:r>
                        <a:rPr lang="nl-NL" sz="1400" dirty="0"/>
                        <a:t>Spuit 1, 2 en 3 ml</a:t>
                      </a:r>
                      <a:endParaRPr lang="LID4096" sz="1400" dirty="0"/>
                    </a:p>
                  </a:txBody>
                  <a:tcPr/>
                </a:tc>
                <a:tc>
                  <a:txBody>
                    <a:bodyPr/>
                    <a:lstStyle/>
                    <a:p>
                      <a:r>
                        <a:rPr lang="en-GB" sz="1400" dirty="0"/>
                        <a:t>15 (per ml 5)</a:t>
                      </a:r>
                      <a:endParaRPr lang="LID4096" sz="1400" dirty="0"/>
                    </a:p>
                  </a:txBody>
                  <a:tcPr/>
                </a:tc>
                <a:extLst>
                  <a:ext uri="{0D108BD9-81ED-4DB2-BD59-A6C34878D82A}">
                    <a16:rowId xmlns:a16="http://schemas.microsoft.com/office/drawing/2014/main" val="1758587569"/>
                  </a:ext>
                </a:extLst>
              </a:tr>
              <a:tr h="326638">
                <a:tc>
                  <a:txBody>
                    <a:bodyPr/>
                    <a:lstStyle/>
                    <a:p>
                      <a:r>
                        <a:rPr lang="nl-NL" sz="1400" dirty="0"/>
                        <a:t>Opzuignaald roze</a:t>
                      </a:r>
                      <a:endParaRPr lang="LID4096" sz="1400" dirty="0"/>
                    </a:p>
                  </a:txBody>
                  <a:tcPr/>
                </a:tc>
                <a:tc>
                  <a:txBody>
                    <a:bodyPr/>
                    <a:lstStyle/>
                    <a:p>
                      <a:r>
                        <a:rPr lang="en-GB" sz="1400" dirty="0"/>
                        <a:t>15</a:t>
                      </a:r>
                      <a:endParaRPr lang="LID4096" sz="1400" dirty="0"/>
                    </a:p>
                  </a:txBody>
                  <a:tcPr/>
                </a:tc>
                <a:extLst>
                  <a:ext uri="{0D108BD9-81ED-4DB2-BD59-A6C34878D82A}">
                    <a16:rowId xmlns:a16="http://schemas.microsoft.com/office/drawing/2014/main" val="1134017757"/>
                  </a:ext>
                </a:extLst>
              </a:tr>
              <a:tr h="326638">
                <a:tc>
                  <a:txBody>
                    <a:bodyPr/>
                    <a:lstStyle/>
                    <a:p>
                      <a:r>
                        <a:rPr lang="nl-NL" sz="1400" dirty="0"/>
                        <a:t>Subcutane naald</a:t>
                      </a:r>
                      <a:endParaRPr lang="LID4096" sz="1400" dirty="0"/>
                    </a:p>
                  </a:txBody>
                  <a:tcPr/>
                </a:tc>
                <a:tc>
                  <a:txBody>
                    <a:bodyPr/>
                    <a:lstStyle/>
                    <a:p>
                      <a:r>
                        <a:rPr lang="en-GB" sz="1400" dirty="0"/>
                        <a:t>15</a:t>
                      </a:r>
                      <a:endParaRPr lang="LID4096" sz="1400" dirty="0"/>
                    </a:p>
                  </a:txBody>
                  <a:tcPr/>
                </a:tc>
                <a:extLst>
                  <a:ext uri="{0D108BD9-81ED-4DB2-BD59-A6C34878D82A}">
                    <a16:rowId xmlns:a16="http://schemas.microsoft.com/office/drawing/2014/main" val="59354978"/>
                  </a:ext>
                </a:extLst>
              </a:tr>
              <a:tr h="326638">
                <a:tc>
                  <a:txBody>
                    <a:bodyPr/>
                    <a:lstStyle/>
                    <a:p>
                      <a:r>
                        <a:rPr lang="nl-NL" sz="1400" dirty="0" err="1"/>
                        <a:t>Insuflon</a:t>
                      </a:r>
                      <a:r>
                        <a:rPr lang="nl-NL" sz="1400" dirty="0"/>
                        <a:t>/</a:t>
                      </a:r>
                      <a:r>
                        <a:rPr lang="nl-NL" sz="1400" dirty="0" err="1"/>
                        <a:t>bd</a:t>
                      </a:r>
                      <a:r>
                        <a:rPr lang="nl-NL" sz="1400" dirty="0"/>
                        <a:t> </a:t>
                      </a:r>
                      <a:r>
                        <a:rPr lang="nl-NL" sz="1400" dirty="0" err="1"/>
                        <a:t>saf</a:t>
                      </a:r>
                      <a:r>
                        <a:rPr lang="nl-NL" sz="1400" dirty="0"/>
                        <a:t> </a:t>
                      </a:r>
                      <a:r>
                        <a:rPr lang="nl-NL" sz="1400" dirty="0" err="1"/>
                        <a:t>intima</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863060374"/>
                  </a:ext>
                </a:extLst>
              </a:tr>
              <a:tr h="326638">
                <a:tc>
                  <a:txBody>
                    <a:bodyPr/>
                    <a:lstStyle/>
                    <a:p>
                      <a:r>
                        <a:rPr lang="nl-NL" sz="1400" dirty="0" err="1"/>
                        <a:t>Tegaderm</a:t>
                      </a:r>
                      <a:r>
                        <a:rPr lang="nl-NL" sz="1400" dirty="0"/>
                        <a:t> IV pleisters</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3858020238"/>
                  </a:ext>
                </a:extLst>
              </a:tr>
              <a:tr h="326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kern="1200" dirty="0" err="1">
                          <a:solidFill>
                            <a:schemeClr val="dk1"/>
                          </a:solidFill>
                          <a:effectLst/>
                          <a:latin typeface="+mn-lt"/>
                          <a:ea typeface="+mn-ea"/>
                          <a:cs typeface="+mn-cs"/>
                        </a:rPr>
                        <a:t>Dentaswab</a:t>
                      </a:r>
                      <a:r>
                        <a:rPr lang="nl-NL" sz="1400" kern="1200" dirty="0">
                          <a:solidFill>
                            <a:schemeClr val="dk1"/>
                          </a:solidFill>
                          <a:effectLst/>
                          <a:latin typeface="+mn-lt"/>
                          <a:ea typeface="+mn-ea"/>
                          <a:cs typeface="+mn-cs"/>
                        </a:rPr>
                        <a:t> (</a:t>
                      </a:r>
                      <a:r>
                        <a:rPr lang="nl-NL" sz="1400" kern="1200" dirty="0" err="1">
                          <a:solidFill>
                            <a:schemeClr val="dk1"/>
                          </a:solidFill>
                          <a:effectLst/>
                          <a:latin typeface="+mn-lt"/>
                          <a:ea typeface="+mn-ea"/>
                          <a:cs typeface="+mn-cs"/>
                        </a:rPr>
                        <a:t>mondswab</a:t>
                      </a:r>
                      <a:r>
                        <a:rPr lang="nl-NL" sz="1400" kern="1200" dirty="0">
                          <a:solidFill>
                            <a:schemeClr val="dk1"/>
                          </a:solidFill>
                          <a:effectLst/>
                          <a:latin typeface="+mn-lt"/>
                          <a:ea typeface="+mn-ea"/>
                          <a:cs typeface="+mn-cs"/>
                        </a:rPr>
                        <a:t>)  </a:t>
                      </a:r>
                    </a:p>
                  </a:txBody>
                  <a:tcPr/>
                </a:tc>
                <a:tc>
                  <a:txBody>
                    <a:bodyPr/>
                    <a:lstStyle/>
                    <a:p>
                      <a:r>
                        <a:rPr lang="en-GB" sz="1400" dirty="0"/>
                        <a:t>10</a:t>
                      </a:r>
                      <a:endParaRPr lang="LID4096" sz="1400" dirty="0"/>
                    </a:p>
                  </a:txBody>
                  <a:tcPr/>
                </a:tc>
                <a:extLst>
                  <a:ext uri="{0D108BD9-81ED-4DB2-BD59-A6C34878D82A}">
                    <a16:rowId xmlns:a16="http://schemas.microsoft.com/office/drawing/2014/main" val="2115847065"/>
                  </a:ext>
                </a:extLst>
              </a:tr>
            </a:tbl>
          </a:graphicData>
        </a:graphic>
      </p:graphicFrame>
      <p:graphicFrame>
        <p:nvGraphicFramePr>
          <p:cNvPr id="6" name="Tabel 5">
            <a:extLst>
              <a:ext uri="{FF2B5EF4-FFF2-40B4-BE49-F238E27FC236}">
                <a16:creationId xmlns:a16="http://schemas.microsoft.com/office/drawing/2014/main" id="{5F9DBEA7-E938-CF62-16BA-8994D7437C28}"/>
              </a:ext>
            </a:extLst>
          </p:cNvPr>
          <p:cNvGraphicFramePr>
            <a:graphicFrameLocks noGrp="1"/>
          </p:cNvGraphicFramePr>
          <p:nvPr>
            <p:extLst>
              <p:ext uri="{D42A27DB-BD31-4B8C-83A1-F6EECF244321}">
                <p14:modId xmlns:p14="http://schemas.microsoft.com/office/powerpoint/2010/main" val="4144420252"/>
              </p:ext>
            </p:extLst>
          </p:nvPr>
        </p:nvGraphicFramePr>
        <p:xfrm>
          <a:off x="6096000" y="312820"/>
          <a:ext cx="4612105" cy="6316583"/>
        </p:xfrm>
        <a:graphic>
          <a:graphicData uri="http://schemas.openxmlformats.org/drawingml/2006/table">
            <a:tbl>
              <a:tblPr firstRow="1" bandRow="1">
                <a:tableStyleId>{5C22544A-7EE6-4342-B048-85BDC9FD1C3A}</a:tableStyleId>
              </a:tblPr>
              <a:tblGrid>
                <a:gridCol w="3228474">
                  <a:extLst>
                    <a:ext uri="{9D8B030D-6E8A-4147-A177-3AD203B41FA5}">
                      <a16:colId xmlns:a16="http://schemas.microsoft.com/office/drawing/2014/main" val="2587621443"/>
                    </a:ext>
                  </a:extLst>
                </a:gridCol>
                <a:gridCol w="1383631">
                  <a:extLst>
                    <a:ext uri="{9D8B030D-6E8A-4147-A177-3AD203B41FA5}">
                      <a16:colId xmlns:a16="http://schemas.microsoft.com/office/drawing/2014/main" val="247748785"/>
                    </a:ext>
                  </a:extLst>
                </a:gridCol>
              </a:tblGrid>
              <a:tr h="344982">
                <a:tc>
                  <a:txBody>
                    <a:bodyPr/>
                    <a:lstStyle/>
                    <a:p>
                      <a:r>
                        <a:rPr lang="en-GB" sz="1400" dirty="0" err="1"/>
                        <a:t>Medicijnen</a:t>
                      </a:r>
                      <a:r>
                        <a:rPr lang="en-GB" sz="1400" dirty="0"/>
                        <a:t> </a:t>
                      </a:r>
                      <a:endParaRPr lang="LID4096" sz="1400" dirty="0"/>
                    </a:p>
                  </a:txBody>
                  <a:tcPr/>
                </a:tc>
                <a:tc>
                  <a:txBody>
                    <a:bodyPr/>
                    <a:lstStyle/>
                    <a:p>
                      <a:r>
                        <a:rPr lang="en-GB" sz="1400" dirty="0" err="1"/>
                        <a:t>Aantal</a:t>
                      </a:r>
                      <a:r>
                        <a:rPr lang="en-GB" sz="1400" dirty="0"/>
                        <a:t> </a:t>
                      </a:r>
                      <a:r>
                        <a:rPr lang="en-GB" sz="1400" dirty="0" err="1"/>
                        <a:t>stuks</a:t>
                      </a:r>
                      <a:endParaRPr lang="LID4096" sz="1400" dirty="0"/>
                    </a:p>
                  </a:txBody>
                  <a:tcPr/>
                </a:tc>
                <a:extLst>
                  <a:ext uri="{0D108BD9-81ED-4DB2-BD59-A6C34878D82A}">
                    <a16:rowId xmlns:a16="http://schemas.microsoft.com/office/drawing/2014/main" val="1349617444"/>
                  </a:ext>
                </a:extLst>
              </a:tr>
              <a:tr h="421085">
                <a:tc>
                  <a:txBody>
                    <a:bodyPr/>
                    <a:lstStyle/>
                    <a:p>
                      <a:r>
                        <a:rPr lang="pt-BR" sz="1400" dirty="0"/>
                        <a:t>Midazolam ampul 15 mg = 3 ml</a:t>
                      </a:r>
                      <a:endParaRPr lang="LID4096" sz="1400" dirty="0"/>
                    </a:p>
                  </a:txBody>
                  <a:tcPr/>
                </a:tc>
                <a:tc>
                  <a:txBody>
                    <a:bodyPr/>
                    <a:lstStyle/>
                    <a:p>
                      <a:r>
                        <a:rPr lang="en-GB" sz="1400" dirty="0"/>
                        <a:t>5</a:t>
                      </a:r>
                      <a:endParaRPr lang="LID4096" sz="1400" dirty="0"/>
                    </a:p>
                  </a:txBody>
                  <a:tcPr/>
                </a:tc>
                <a:extLst>
                  <a:ext uri="{0D108BD9-81ED-4DB2-BD59-A6C34878D82A}">
                    <a16:rowId xmlns:a16="http://schemas.microsoft.com/office/drawing/2014/main" val="971253911"/>
                  </a:ext>
                </a:extLst>
              </a:tr>
              <a:tr h="335118">
                <a:tc>
                  <a:txBody>
                    <a:bodyPr/>
                    <a:lstStyle/>
                    <a:p>
                      <a:r>
                        <a:rPr lang="nl-NL" sz="1400" dirty="0"/>
                        <a:t>Morfine HCL ampul 10 mg = 1 ml</a:t>
                      </a:r>
                      <a:endParaRPr lang="LID4096" sz="1400" dirty="0"/>
                    </a:p>
                  </a:txBody>
                  <a:tcPr/>
                </a:tc>
                <a:tc>
                  <a:txBody>
                    <a:bodyPr/>
                    <a:lstStyle/>
                    <a:p>
                      <a:r>
                        <a:rPr lang="en-GB" sz="1400" dirty="0"/>
                        <a:t>5</a:t>
                      </a:r>
                      <a:endParaRPr lang="LID4096" sz="1400" dirty="0"/>
                    </a:p>
                  </a:txBody>
                  <a:tcPr/>
                </a:tc>
                <a:extLst>
                  <a:ext uri="{0D108BD9-81ED-4DB2-BD59-A6C34878D82A}">
                    <a16:rowId xmlns:a16="http://schemas.microsoft.com/office/drawing/2014/main" val="2068582231"/>
                  </a:ext>
                </a:extLst>
              </a:tr>
              <a:tr h="344982">
                <a:tc>
                  <a:txBody>
                    <a:bodyPr/>
                    <a:lstStyle/>
                    <a:p>
                      <a:r>
                        <a:rPr lang="nl-NL" sz="1400" dirty="0" err="1"/>
                        <a:t>Nozinan</a:t>
                      </a:r>
                      <a:r>
                        <a:rPr lang="nl-NL" sz="1400" dirty="0"/>
                        <a:t> ampul 25 mg = 1 ml</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2493325932"/>
                  </a:ext>
                </a:extLst>
              </a:tr>
              <a:tr h="344982">
                <a:tc>
                  <a:txBody>
                    <a:bodyPr/>
                    <a:lstStyle/>
                    <a:p>
                      <a:r>
                        <a:rPr lang="es-ES" sz="1400" dirty="0"/>
                        <a:t>Haldol ampul 5 mg = 1 ml</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146386080"/>
                  </a:ext>
                </a:extLst>
              </a:tr>
              <a:tr h="402501">
                <a:tc>
                  <a:txBody>
                    <a:bodyPr/>
                    <a:lstStyle/>
                    <a:p>
                      <a:r>
                        <a:rPr lang="nl-NL" sz="1400" dirty="0" err="1"/>
                        <a:t>Haldol</a:t>
                      </a:r>
                      <a:r>
                        <a:rPr lang="nl-NL" sz="1400" dirty="0"/>
                        <a:t> druppels 2 mg/ml 30 ml</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1255494201"/>
                  </a:ext>
                </a:extLst>
              </a:tr>
              <a:tr h="407352">
                <a:tc>
                  <a:txBody>
                    <a:bodyPr/>
                    <a:lstStyle/>
                    <a:p>
                      <a:r>
                        <a:rPr lang="nl-NL" sz="1400" dirty="0" err="1"/>
                        <a:t>Instanyl</a:t>
                      </a:r>
                      <a:r>
                        <a:rPr lang="nl-NL" sz="1400" dirty="0"/>
                        <a:t> neusspray 50 µg/dosis</a:t>
                      </a:r>
                      <a:endParaRPr lang="LID4096"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826439336"/>
                  </a:ext>
                </a:extLst>
              </a:tr>
              <a:tr h="344982">
                <a:tc>
                  <a:txBody>
                    <a:bodyPr/>
                    <a:lstStyle/>
                    <a:p>
                      <a:r>
                        <a:rPr lang="nl-NL" sz="1400" dirty="0" err="1"/>
                        <a:t>Scopoderm</a:t>
                      </a:r>
                      <a:r>
                        <a:rPr lang="nl-NL" sz="1400" dirty="0"/>
                        <a:t> pleister 1,5 mg</a:t>
                      </a:r>
                      <a:endParaRPr lang="LID4096"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4157096820"/>
                  </a:ext>
                </a:extLst>
              </a:tr>
              <a:tr h="365625">
                <a:tc>
                  <a:txBody>
                    <a:bodyPr/>
                    <a:lstStyle/>
                    <a:p>
                      <a:r>
                        <a:rPr lang="nl-NL" sz="1400" dirty="0" err="1"/>
                        <a:t>Midazolam</a:t>
                      </a:r>
                      <a:r>
                        <a:rPr lang="nl-NL" sz="1400" dirty="0"/>
                        <a:t> neusspray 2,5 mg/dosis</a:t>
                      </a:r>
                      <a:endParaRPr lang="en-GB" sz="1400" dirty="0"/>
                    </a:p>
                  </a:txBody>
                  <a:tcPr/>
                </a:tc>
                <a:tc>
                  <a:txBody>
                    <a:bodyPr/>
                    <a:lstStyle/>
                    <a:p>
                      <a:r>
                        <a:rPr lang="en-GB" sz="1400" dirty="0"/>
                        <a:t>1</a:t>
                      </a:r>
                      <a:endParaRPr lang="LID4096" sz="1400" dirty="0"/>
                    </a:p>
                  </a:txBody>
                  <a:tcPr/>
                </a:tc>
                <a:extLst>
                  <a:ext uri="{0D108BD9-81ED-4DB2-BD59-A6C34878D82A}">
                    <a16:rowId xmlns:a16="http://schemas.microsoft.com/office/drawing/2014/main" val="1114699993"/>
                  </a:ext>
                </a:extLst>
              </a:tr>
              <a:tr h="344982">
                <a:tc>
                  <a:txBody>
                    <a:bodyPr/>
                    <a:lstStyle/>
                    <a:p>
                      <a:r>
                        <a:rPr lang="nl-NL" sz="1400" dirty="0" err="1"/>
                        <a:t>Forlax</a:t>
                      </a:r>
                      <a:r>
                        <a:rPr lang="nl-NL" sz="1400" dirty="0"/>
                        <a:t> sachets 10 g</a:t>
                      </a:r>
                      <a:endParaRPr lang="en-GB" sz="1400" dirty="0"/>
                    </a:p>
                  </a:txBody>
                  <a:tcPr/>
                </a:tc>
                <a:tc>
                  <a:txBody>
                    <a:bodyPr/>
                    <a:lstStyle/>
                    <a:p>
                      <a:r>
                        <a:rPr lang="en-GB" sz="1400" dirty="0"/>
                        <a:t>6</a:t>
                      </a:r>
                      <a:endParaRPr lang="LID4096" sz="1400" dirty="0"/>
                    </a:p>
                  </a:txBody>
                  <a:tcPr/>
                </a:tc>
                <a:extLst>
                  <a:ext uri="{0D108BD9-81ED-4DB2-BD59-A6C34878D82A}">
                    <a16:rowId xmlns:a16="http://schemas.microsoft.com/office/drawing/2014/main" val="2071900034"/>
                  </a:ext>
                </a:extLst>
              </a:tr>
              <a:tr h="344982">
                <a:tc>
                  <a:txBody>
                    <a:bodyPr/>
                    <a:lstStyle/>
                    <a:p>
                      <a:r>
                        <a:rPr lang="nl-NL" sz="1400" dirty="0"/>
                        <a:t>Microlax klysma 5 ml</a:t>
                      </a:r>
                      <a:endParaRPr lang="en-GB"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36652667"/>
                  </a:ext>
                </a:extLst>
              </a:tr>
              <a:tr h="407997">
                <a:tc>
                  <a:txBody>
                    <a:bodyPr/>
                    <a:lstStyle/>
                    <a:p>
                      <a:r>
                        <a:rPr lang="nl-NL" sz="1400" dirty="0" err="1"/>
                        <a:t>Temazepam</a:t>
                      </a:r>
                      <a:r>
                        <a:rPr lang="nl-NL" sz="1400" dirty="0"/>
                        <a:t> capsule/tabletten 10 mg</a:t>
                      </a:r>
                      <a:endParaRPr lang="en-GB" sz="1400" dirty="0"/>
                    </a:p>
                  </a:txBody>
                  <a:tcPr/>
                </a:tc>
                <a:tc>
                  <a:txBody>
                    <a:bodyPr/>
                    <a:lstStyle/>
                    <a:p>
                      <a:r>
                        <a:rPr lang="en-GB" sz="1400" dirty="0"/>
                        <a:t>5</a:t>
                      </a:r>
                      <a:endParaRPr lang="LID4096" sz="1400" dirty="0"/>
                    </a:p>
                  </a:txBody>
                  <a:tcPr/>
                </a:tc>
                <a:extLst>
                  <a:ext uri="{0D108BD9-81ED-4DB2-BD59-A6C34878D82A}">
                    <a16:rowId xmlns:a16="http://schemas.microsoft.com/office/drawing/2014/main" val="518598454"/>
                  </a:ext>
                </a:extLst>
              </a:tr>
              <a:tr h="344982">
                <a:tc>
                  <a:txBody>
                    <a:bodyPr/>
                    <a:lstStyle/>
                    <a:p>
                      <a:r>
                        <a:rPr lang="nl-NL" sz="1400" dirty="0"/>
                        <a:t>Morfine tablet 10 mg</a:t>
                      </a:r>
                      <a:endParaRPr lang="en-GB" sz="1400" dirty="0"/>
                    </a:p>
                  </a:txBody>
                  <a:tcPr/>
                </a:tc>
                <a:tc>
                  <a:txBody>
                    <a:bodyPr/>
                    <a:lstStyle/>
                    <a:p>
                      <a:r>
                        <a:rPr lang="en-GB" sz="1400" dirty="0"/>
                        <a:t>10</a:t>
                      </a:r>
                      <a:endParaRPr lang="LID4096" sz="1400" dirty="0"/>
                    </a:p>
                  </a:txBody>
                  <a:tcPr/>
                </a:tc>
                <a:extLst>
                  <a:ext uri="{0D108BD9-81ED-4DB2-BD59-A6C34878D82A}">
                    <a16:rowId xmlns:a16="http://schemas.microsoft.com/office/drawing/2014/main" val="796936049"/>
                  </a:ext>
                </a:extLst>
              </a:tr>
              <a:tr h="344982">
                <a:tc>
                  <a:txBody>
                    <a:bodyPr/>
                    <a:lstStyle/>
                    <a:p>
                      <a:r>
                        <a:rPr lang="nl-NL" sz="1400" dirty="0"/>
                        <a:t>Morfine </a:t>
                      </a:r>
                      <a:r>
                        <a:rPr lang="nl-NL" sz="1400" dirty="0" err="1"/>
                        <a:t>retard</a:t>
                      </a:r>
                      <a:r>
                        <a:rPr lang="nl-NL" sz="1400" dirty="0"/>
                        <a:t> tablet 10 mg</a:t>
                      </a:r>
                      <a:endParaRPr lang="en-GB" sz="1400" dirty="0"/>
                    </a:p>
                  </a:txBody>
                  <a:tcPr/>
                </a:tc>
                <a:tc>
                  <a:txBody>
                    <a:bodyPr/>
                    <a:lstStyle/>
                    <a:p>
                      <a:r>
                        <a:rPr lang="en-GB" sz="1400" dirty="0"/>
                        <a:t>5</a:t>
                      </a:r>
                      <a:endParaRPr lang="LID4096" sz="1400" dirty="0"/>
                    </a:p>
                  </a:txBody>
                  <a:tcPr/>
                </a:tc>
                <a:extLst>
                  <a:ext uri="{0D108BD9-81ED-4DB2-BD59-A6C34878D82A}">
                    <a16:rowId xmlns:a16="http://schemas.microsoft.com/office/drawing/2014/main" val="227124845"/>
                  </a:ext>
                </a:extLst>
              </a:tr>
              <a:tr h="344982">
                <a:tc>
                  <a:txBody>
                    <a:bodyPr/>
                    <a:lstStyle/>
                    <a:p>
                      <a:r>
                        <a:rPr lang="nl-NL" sz="1400" dirty="0"/>
                        <a:t>Metoclopramide zetpil 10 mg</a:t>
                      </a:r>
                      <a:endParaRPr lang="en-GB" sz="1400" dirty="0"/>
                    </a:p>
                  </a:txBody>
                  <a:tcPr/>
                </a:tc>
                <a:tc>
                  <a:txBody>
                    <a:bodyPr/>
                    <a:lstStyle/>
                    <a:p>
                      <a:r>
                        <a:rPr lang="en-GB" sz="1400" dirty="0"/>
                        <a:t>2</a:t>
                      </a:r>
                      <a:endParaRPr lang="LID4096" sz="1400" dirty="0"/>
                    </a:p>
                  </a:txBody>
                  <a:tcPr/>
                </a:tc>
                <a:extLst>
                  <a:ext uri="{0D108BD9-81ED-4DB2-BD59-A6C34878D82A}">
                    <a16:rowId xmlns:a16="http://schemas.microsoft.com/office/drawing/2014/main" val="1314473784"/>
                  </a:ext>
                </a:extLst>
              </a:tr>
              <a:tr h="344982">
                <a:tc>
                  <a:txBody>
                    <a:bodyPr/>
                    <a:lstStyle/>
                    <a:p>
                      <a:r>
                        <a:rPr lang="nl-NL" sz="1400" dirty="0"/>
                        <a:t>Paracetamol zetpil 1000 mg</a:t>
                      </a:r>
                      <a:endParaRPr lang="en-GB" sz="1400" dirty="0"/>
                    </a:p>
                  </a:txBody>
                  <a:tcPr/>
                </a:tc>
                <a:tc>
                  <a:txBody>
                    <a:bodyPr/>
                    <a:lstStyle/>
                    <a:p>
                      <a:r>
                        <a:rPr lang="en-GB" sz="1400" dirty="0"/>
                        <a:t>5</a:t>
                      </a:r>
                      <a:endParaRPr lang="LID4096" sz="1400" dirty="0"/>
                    </a:p>
                  </a:txBody>
                  <a:tcPr/>
                </a:tc>
                <a:extLst>
                  <a:ext uri="{0D108BD9-81ED-4DB2-BD59-A6C34878D82A}">
                    <a16:rowId xmlns:a16="http://schemas.microsoft.com/office/drawing/2014/main" val="2544956629"/>
                  </a:ext>
                </a:extLst>
              </a:tr>
              <a:tr h="527085">
                <a:tc>
                  <a:txBody>
                    <a:bodyPr/>
                    <a:lstStyle/>
                    <a:p>
                      <a:r>
                        <a:rPr lang="en-GB" sz="1400" dirty="0" err="1"/>
                        <a:t>Koelzalf</a:t>
                      </a:r>
                      <a:r>
                        <a:rPr lang="en-GB" sz="1400" dirty="0"/>
                        <a:t> </a:t>
                      </a:r>
                      <a:r>
                        <a:rPr lang="en-GB" sz="1400" dirty="0" err="1"/>
                        <a:t>zonder</a:t>
                      </a:r>
                      <a:r>
                        <a:rPr lang="en-GB" sz="1400" dirty="0"/>
                        <a:t> </a:t>
                      </a:r>
                      <a:r>
                        <a:rPr lang="en-GB" sz="1400" dirty="0" err="1"/>
                        <a:t>rozenolie</a:t>
                      </a:r>
                      <a:r>
                        <a:rPr lang="en-GB" sz="1400" dirty="0"/>
                        <a:t> Tube 100 g</a:t>
                      </a:r>
                    </a:p>
                  </a:txBody>
                  <a:tcPr/>
                </a:tc>
                <a:tc>
                  <a:txBody>
                    <a:bodyPr/>
                    <a:lstStyle/>
                    <a:p>
                      <a:r>
                        <a:rPr lang="en-GB" sz="1400" dirty="0"/>
                        <a:t>1</a:t>
                      </a:r>
                      <a:endParaRPr lang="LID4096" sz="1400" dirty="0"/>
                    </a:p>
                  </a:txBody>
                  <a:tcPr/>
                </a:tc>
                <a:extLst>
                  <a:ext uri="{0D108BD9-81ED-4DB2-BD59-A6C34878D82A}">
                    <a16:rowId xmlns:a16="http://schemas.microsoft.com/office/drawing/2014/main" val="3601417573"/>
                  </a:ext>
                </a:extLst>
              </a:tr>
            </a:tbl>
          </a:graphicData>
        </a:graphic>
      </p:graphicFrame>
      <p:graphicFrame>
        <p:nvGraphicFramePr>
          <p:cNvPr id="10" name="Tabel 9">
            <a:extLst>
              <a:ext uri="{FF2B5EF4-FFF2-40B4-BE49-F238E27FC236}">
                <a16:creationId xmlns:a16="http://schemas.microsoft.com/office/drawing/2014/main" id="{DDBB5EC4-D62B-C260-4F81-6A4CD0A1604B}"/>
              </a:ext>
            </a:extLst>
          </p:cNvPr>
          <p:cNvGraphicFramePr>
            <a:graphicFrameLocks noGrp="1"/>
          </p:cNvGraphicFramePr>
          <p:nvPr>
            <p:extLst>
              <p:ext uri="{D42A27DB-BD31-4B8C-83A1-F6EECF244321}">
                <p14:modId xmlns:p14="http://schemas.microsoft.com/office/powerpoint/2010/main" val="271071564"/>
              </p:ext>
            </p:extLst>
          </p:nvPr>
        </p:nvGraphicFramePr>
        <p:xfrm>
          <a:off x="1643092" y="4774309"/>
          <a:ext cx="4095970" cy="1855092"/>
        </p:xfrm>
        <a:graphic>
          <a:graphicData uri="http://schemas.openxmlformats.org/drawingml/2006/table">
            <a:tbl>
              <a:tblPr firstRow="1" bandRow="1">
                <a:tableStyleId>{5C22544A-7EE6-4342-B048-85BDC9FD1C3A}</a:tableStyleId>
              </a:tblPr>
              <a:tblGrid>
                <a:gridCol w="4095970">
                  <a:extLst>
                    <a:ext uri="{9D8B030D-6E8A-4147-A177-3AD203B41FA5}">
                      <a16:colId xmlns:a16="http://schemas.microsoft.com/office/drawing/2014/main" val="189701015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Voor</a:t>
                      </a:r>
                      <a:r>
                        <a:rPr lang="en-GB" sz="1400" dirty="0"/>
                        <a:t> de </a:t>
                      </a:r>
                      <a:r>
                        <a:rPr lang="en-GB" sz="1400" dirty="0" err="1"/>
                        <a:t>patiënt</a:t>
                      </a:r>
                      <a:r>
                        <a:rPr lang="en-GB" sz="1400" dirty="0"/>
                        <a:t> </a:t>
                      </a:r>
                      <a:endParaRPr lang="LID4096" sz="1400" dirty="0"/>
                    </a:p>
                  </a:txBody>
                  <a:tcPr/>
                </a:tc>
                <a:extLst>
                  <a:ext uri="{0D108BD9-81ED-4DB2-BD59-A6C34878D82A}">
                    <a16:rowId xmlns:a16="http://schemas.microsoft.com/office/drawing/2014/main" val="3165010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Informatie gids Palliatieve Zorg</a:t>
                      </a:r>
                      <a:endParaRPr lang="LID4096" sz="1400" dirty="0"/>
                    </a:p>
                  </a:txBody>
                  <a:tcPr/>
                </a:tc>
                <a:extLst>
                  <a:ext uri="{0D108BD9-81ED-4DB2-BD59-A6C34878D82A}">
                    <a16:rowId xmlns:a16="http://schemas.microsoft.com/office/drawing/2014/main" val="3525057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Uitvoeringsverzoek</a:t>
                      </a:r>
                      <a:endParaRPr lang="LID4096" sz="1400" dirty="0"/>
                    </a:p>
                  </a:txBody>
                  <a:tcPr/>
                </a:tc>
                <a:extLst>
                  <a:ext uri="{0D108BD9-81ED-4DB2-BD59-A6C34878D82A}">
                    <a16:rowId xmlns:a16="http://schemas.microsoft.com/office/drawing/2014/main" val="3773753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Inhoud Palliatieve kit</a:t>
                      </a:r>
                      <a:endParaRPr lang="LID4096" sz="1400" dirty="0"/>
                    </a:p>
                  </a:txBody>
                  <a:tcPr/>
                </a:tc>
                <a:extLst>
                  <a:ext uri="{0D108BD9-81ED-4DB2-BD59-A6C34878D82A}">
                    <a16:rowId xmlns:a16="http://schemas.microsoft.com/office/drawing/2014/main" val="2762234308"/>
                  </a:ext>
                </a:extLst>
              </a:tr>
              <a:tr h="371732">
                <a:tc>
                  <a:txBody>
                    <a:bodyPr/>
                    <a:lstStyle/>
                    <a:p>
                      <a:r>
                        <a:rPr lang="en-GB" sz="1400" dirty="0" err="1"/>
                        <a:t>Begeleidende</a:t>
                      </a:r>
                      <a:r>
                        <a:rPr lang="en-GB" sz="1400" dirty="0"/>
                        <a:t> brief</a:t>
                      </a:r>
                      <a:endParaRPr lang="LID4096" sz="1400" dirty="0"/>
                    </a:p>
                  </a:txBody>
                  <a:tcPr/>
                </a:tc>
                <a:extLst>
                  <a:ext uri="{0D108BD9-81ED-4DB2-BD59-A6C34878D82A}">
                    <a16:rowId xmlns:a16="http://schemas.microsoft.com/office/drawing/2014/main" val="1394922446"/>
                  </a:ext>
                </a:extLst>
              </a:tr>
            </a:tbl>
          </a:graphicData>
        </a:graphic>
      </p:graphicFrame>
    </p:spTree>
    <p:extLst>
      <p:ext uri="{BB962C8B-B14F-4D97-AF65-F5344CB8AC3E}">
        <p14:creationId xmlns:p14="http://schemas.microsoft.com/office/powerpoint/2010/main" val="216829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F35D581-8899-C4C1-97B6-86F1956A0FC6}"/>
              </a:ext>
            </a:extLst>
          </p:cNvPr>
          <p:cNvSpPr txBox="1"/>
          <p:nvPr/>
        </p:nvSpPr>
        <p:spPr>
          <a:xfrm>
            <a:off x="1405806" y="5905648"/>
            <a:ext cx="2490537" cy="338554"/>
          </a:xfrm>
          <a:prstGeom prst="rect">
            <a:avLst/>
          </a:prstGeom>
          <a:noFill/>
        </p:spPr>
        <p:txBody>
          <a:bodyPr wrap="square" rtlCol="0">
            <a:spAutoFit/>
          </a:bodyPr>
          <a:lstStyle/>
          <a:p>
            <a:r>
              <a:rPr lang="en-GB" sz="1600" i="1" dirty="0"/>
              <a:t>Palliatieve kit </a:t>
            </a:r>
            <a:r>
              <a:rPr lang="en-GB" sz="1600" i="1" dirty="0" err="1"/>
              <a:t>uitgiften</a:t>
            </a:r>
            <a:endParaRPr lang="LID4096" sz="1600" i="1" dirty="0"/>
          </a:p>
        </p:txBody>
      </p:sp>
      <p:pic>
        <p:nvPicPr>
          <p:cNvPr id="11" name="Tijdelijke aanduiding voor inhoud 10" descr="Afbeelding met tekst, schermopname, diagram, Lettertype&#10;&#10;Automatisch gegenereerde beschrijving">
            <a:extLst>
              <a:ext uri="{FF2B5EF4-FFF2-40B4-BE49-F238E27FC236}">
                <a16:creationId xmlns:a16="http://schemas.microsoft.com/office/drawing/2014/main" id="{682E47BD-8C2B-E493-6568-CB72F130A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806" y="619720"/>
            <a:ext cx="9380387" cy="5226999"/>
          </a:xfrm>
        </p:spPr>
      </p:pic>
    </p:spTree>
    <p:extLst>
      <p:ext uri="{BB962C8B-B14F-4D97-AF65-F5344CB8AC3E}">
        <p14:creationId xmlns:p14="http://schemas.microsoft.com/office/powerpoint/2010/main" val="96183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70039-09F2-92AA-C36A-988655A2682B}"/>
              </a:ext>
            </a:extLst>
          </p:cNvPr>
          <p:cNvSpPr>
            <a:spLocks noGrp="1"/>
          </p:cNvSpPr>
          <p:nvPr>
            <p:ph type="title"/>
          </p:nvPr>
        </p:nvSpPr>
        <p:spPr>
          <a:xfrm>
            <a:off x="1097280" y="286603"/>
            <a:ext cx="10058400" cy="1450757"/>
          </a:xfrm>
        </p:spPr>
        <p:txBody>
          <a:bodyPr>
            <a:normAutofit/>
          </a:bodyPr>
          <a:lstStyle/>
          <a:p>
            <a:br>
              <a:rPr lang="nl-NL" i="1">
                <a:effectLst/>
                <a:ea typeface="Aptos" panose="020B0004020202020204" pitchFamily="34" charset="0"/>
                <a:cs typeface="Times New Roman" panose="02020603050405020304" pitchFamily="18" charset="0"/>
              </a:rPr>
            </a:br>
            <a:r>
              <a:rPr lang="nl-NL" i="1">
                <a:effectLst/>
                <a:ea typeface="Aptos" panose="020B0004020202020204" pitchFamily="34" charset="0"/>
                <a:cs typeface="Times New Roman" panose="02020603050405020304" pitchFamily="18" charset="0"/>
              </a:rPr>
              <a:t>Palliatieve Sedatie</a:t>
            </a:r>
            <a:endParaRPr lang="LID4096" i="1"/>
          </a:p>
        </p:txBody>
      </p:sp>
      <p:sp>
        <p:nvSpPr>
          <p:cNvPr id="3" name="Tijdelijke aanduiding voor inhoud 2">
            <a:extLst>
              <a:ext uri="{FF2B5EF4-FFF2-40B4-BE49-F238E27FC236}">
                <a16:creationId xmlns:a16="http://schemas.microsoft.com/office/drawing/2014/main" id="{269BD48A-4702-5271-3396-946F1174DE5C}"/>
              </a:ext>
            </a:extLst>
          </p:cNvPr>
          <p:cNvSpPr>
            <a:spLocks noGrp="1"/>
          </p:cNvSpPr>
          <p:nvPr>
            <p:ph idx="1"/>
          </p:nvPr>
        </p:nvSpPr>
        <p:spPr>
          <a:xfrm>
            <a:off x="1097279" y="1845734"/>
            <a:ext cx="6454987" cy="4023360"/>
          </a:xfrm>
        </p:spPr>
        <p:txBody>
          <a:bodyPr>
            <a:normAutofit/>
          </a:bodyPr>
          <a:lstStyle/>
          <a:p>
            <a:pPr>
              <a:spcAft>
                <a:spcPts val="800"/>
              </a:spcAft>
              <a:buSzPts val="1000"/>
              <a:buFont typeface="Arial" panose="020B0604020202020204" pitchFamily="34" charset="0"/>
              <a:buChar char="•"/>
              <a:tabLst>
                <a:tab pos="457200" algn="l"/>
              </a:tabLst>
            </a:pPr>
            <a:r>
              <a:rPr lang="nl-NL" kern="100">
                <a:latin typeface="Aptos" panose="020B0004020202020204" pitchFamily="34" charset="0"/>
                <a:ea typeface="Aptos" panose="020B0004020202020204" pitchFamily="34" charset="0"/>
                <a:cs typeface="Times New Roman" panose="02020603050405020304" pitchFamily="18" charset="0"/>
              </a:rPr>
              <a:t>       </a:t>
            </a:r>
            <a:r>
              <a:rPr lang="nl-NL" b="1" kern="100">
                <a:effectLst/>
                <a:latin typeface="Aptos" panose="020B0004020202020204" pitchFamily="34" charset="0"/>
                <a:ea typeface="Aptos" panose="020B0004020202020204" pitchFamily="34" charset="0"/>
                <a:cs typeface="Times New Roman" panose="02020603050405020304" pitchFamily="18" charset="0"/>
              </a:rPr>
              <a:t>Wat is palliatieve sedatie?</a:t>
            </a:r>
            <a:r>
              <a:rPr lang="nl-NL" kern="100">
                <a:effectLst/>
                <a:latin typeface="Aptos" panose="020B0004020202020204" pitchFamily="34" charset="0"/>
                <a:ea typeface="Aptos" panose="020B0004020202020204" pitchFamily="34" charset="0"/>
                <a:cs typeface="Times New Roman" panose="02020603050405020304" pitchFamily="18" charset="0"/>
              </a:rPr>
              <a:t> Palliatieve sedatie houdt in dat het bewustzijn van de patiënt wordt     	verlaagd om ondraaglijk lijden te verlichten. </a:t>
            </a:r>
            <a:endParaRPr lang="nl-NL" kern="100">
              <a:latin typeface="Aptos" panose="020B0004020202020204" pitchFamily="34" charset="0"/>
              <a:ea typeface="Aptos" panose="020B0004020202020204" pitchFamily="34" charset="0"/>
              <a:cs typeface="Times New Roman" panose="02020603050405020304" pitchFamily="18" charset="0"/>
            </a:endParaRPr>
          </a:p>
          <a:p>
            <a:pPr marL="0" lvl="0" indent="0">
              <a:spcAft>
                <a:spcPts val="800"/>
              </a:spcAft>
              <a:buSzPts val="1000"/>
              <a:buNone/>
              <a:tabLst>
                <a:tab pos="457200" algn="l"/>
              </a:tabLst>
            </a:pPr>
            <a:r>
              <a:rPr lang="nl-NL" kern="100">
                <a:effectLst/>
                <a:latin typeface="Aptos" panose="020B0004020202020204" pitchFamily="34" charset="0"/>
                <a:ea typeface="Aptos" panose="020B0004020202020204" pitchFamily="34" charset="0"/>
                <a:cs typeface="Times New Roman" panose="02020603050405020304" pitchFamily="18" charset="0"/>
              </a:rPr>
              <a:t>	</a:t>
            </a:r>
            <a:r>
              <a:rPr lang="nl-NL" i="1" kern="100">
                <a:effectLst/>
                <a:latin typeface="Aptos" panose="020B0004020202020204" pitchFamily="34" charset="0"/>
                <a:ea typeface="Aptos" panose="020B0004020202020204" pitchFamily="34" charset="0"/>
                <a:cs typeface="Times New Roman" panose="02020603050405020304" pitchFamily="18" charset="0"/>
              </a:rPr>
              <a:t>Doel</a:t>
            </a:r>
            <a:r>
              <a:rPr lang="nl-NL" kern="100">
                <a:effectLst/>
                <a:latin typeface="Aptos" panose="020B0004020202020204" pitchFamily="34" charset="0"/>
                <a:ea typeface="Aptos" panose="020B0004020202020204" pitchFamily="34" charset="0"/>
                <a:cs typeface="Times New Roman" panose="02020603050405020304" pitchFamily="18" charset="0"/>
              </a:rPr>
              <a:t>: Comfort bieden in de laatste fase.</a:t>
            </a:r>
          </a:p>
          <a:p>
            <a:pPr marL="342900" lvl="0" indent="-342900">
              <a:spcAft>
                <a:spcPts val="800"/>
              </a:spcAft>
              <a:buSzPts val="1000"/>
              <a:buFont typeface="Symbol" panose="05050102010706020507" pitchFamily="18" charset="2"/>
              <a:buChar char=""/>
              <a:tabLst>
                <a:tab pos="457200" algn="l"/>
              </a:tabLst>
            </a:pPr>
            <a:r>
              <a:rPr lang="nl-NL" b="1" kern="100">
                <a:effectLst/>
                <a:latin typeface="Aptos" panose="020B0004020202020204" pitchFamily="34" charset="0"/>
                <a:ea typeface="Aptos" panose="020B0004020202020204" pitchFamily="34" charset="0"/>
                <a:cs typeface="Times New Roman" panose="02020603050405020304" pitchFamily="18" charset="0"/>
              </a:rPr>
              <a:t>Toediening:</a:t>
            </a:r>
            <a:r>
              <a:rPr lang="nl-NL" kern="100">
                <a:effectLst/>
                <a:latin typeface="Aptos" panose="020B0004020202020204" pitchFamily="34" charset="0"/>
                <a:ea typeface="Aptos" panose="020B0004020202020204" pitchFamily="34" charset="0"/>
                <a:cs typeface="Times New Roman" panose="02020603050405020304" pitchFamily="18" charset="0"/>
              </a:rPr>
              <a:t> </a:t>
            </a:r>
            <a:r>
              <a:rPr lang="nl-NL" kern="100" err="1">
                <a:effectLst/>
                <a:latin typeface="Aptos" panose="020B0004020202020204" pitchFamily="34" charset="0"/>
                <a:ea typeface="Aptos" panose="020B0004020202020204" pitchFamily="34" charset="0"/>
                <a:cs typeface="Times New Roman" panose="02020603050405020304" pitchFamily="18" charset="0"/>
              </a:rPr>
              <a:t>Midazolam</a:t>
            </a:r>
            <a:r>
              <a:rPr lang="nl-NL" kern="100">
                <a:effectLst/>
                <a:latin typeface="Aptos" panose="020B0004020202020204" pitchFamily="34" charset="0"/>
                <a:ea typeface="Aptos" panose="020B0004020202020204" pitchFamily="34" charset="0"/>
                <a:cs typeface="Times New Roman" panose="02020603050405020304" pitchFamily="18" charset="0"/>
              </a:rPr>
              <a:t> wordt via een subcutane naald toegediend, </a:t>
            </a:r>
            <a:r>
              <a:rPr lang="nl-NL"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plaatsen in </a:t>
            </a:r>
            <a:r>
              <a:rPr lang="nl-NL" kern="100">
                <a:effectLst/>
                <a:latin typeface="Aptos" panose="020B0004020202020204" pitchFamily="34" charset="0"/>
                <a:ea typeface="Aptos" panose="020B0004020202020204" pitchFamily="34" charset="0"/>
                <a:cs typeface="Times New Roman" panose="02020603050405020304" pitchFamily="18" charset="0"/>
              </a:rPr>
              <a:t>buik of bovenbeen. Dit verlicht de ademnood en angst van de heer Jansen en zorgt ervoor dat hij rustig in slaap valt.</a:t>
            </a:r>
          </a:p>
          <a:p>
            <a:pPr>
              <a:spcAft>
                <a:spcPts val="800"/>
              </a:spcAft>
            </a:pPr>
            <a:endParaRPr lang="nl-NL"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endParaRPr lang="nl-NL" kern="100">
              <a:latin typeface="Aptos" panose="020B0004020202020204" pitchFamily="34" charset="0"/>
              <a:ea typeface="Aptos" panose="020B0004020202020204" pitchFamily="34" charset="0"/>
              <a:cs typeface="Times New Roman" panose="02020603050405020304" pitchFamily="18" charset="0"/>
            </a:endParaRPr>
          </a:p>
          <a:p>
            <a:pPr>
              <a:spcAft>
                <a:spcPts val="800"/>
              </a:spcAft>
            </a:pPr>
            <a:endParaRPr lang="nl-NL"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122" name="Picture 2" descr="How to Treat Tendonitis: 5 Home Remedies + When to Seek Help">
            <a:extLst>
              <a:ext uri="{FF2B5EF4-FFF2-40B4-BE49-F238E27FC236}">
                <a16:creationId xmlns:a16="http://schemas.microsoft.com/office/drawing/2014/main" id="{A5EB0E56-62FC-91A0-5BBF-C0B653F1FF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5" r="22713"/>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6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69279-85C3-4D1D-AA39-6F598B542AE2}"/>
              </a:ext>
            </a:extLst>
          </p:cNvPr>
          <p:cNvSpPr>
            <a:spLocks noGrp="1"/>
          </p:cNvSpPr>
          <p:nvPr>
            <p:ph type="title"/>
          </p:nvPr>
        </p:nvSpPr>
        <p:spPr/>
        <p:txBody>
          <a:bodyPr>
            <a:normAutofit/>
          </a:bodyPr>
          <a:lstStyle/>
          <a:p>
            <a:br>
              <a:rPr lang="en-GB" sz="2800" dirty="0"/>
            </a:br>
            <a:r>
              <a:rPr lang="en-GB" sz="3600" i="1" dirty="0"/>
              <a:t>Hospice</a:t>
            </a:r>
            <a:r>
              <a:rPr lang="en-GB" sz="2800" dirty="0"/>
              <a:t> </a:t>
            </a:r>
            <a:endParaRPr lang="LID4096" sz="2800" dirty="0"/>
          </a:p>
        </p:txBody>
      </p:sp>
      <p:sp>
        <p:nvSpPr>
          <p:cNvPr id="3" name="Tijdelijke aanduiding voor inhoud 2">
            <a:extLst>
              <a:ext uri="{FF2B5EF4-FFF2-40B4-BE49-F238E27FC236}">
                <a16:creationId xmlns:a16="http://schemas.microsoft.com/office/drawing/2014/main" id="{582CDC37-8333-24C2-7D44-ABF6610D85FD}"/>
              </a:ext>
            </a:extLst>
          </p:cNvPr>
          <p:cNvSpPr>
            <a:spLocks noGrp="1"/>
          </p:cNvSpPr>
          <p:nvPr>
            <p:ph idx="1"/>
          </p:nvPr>
        </p:nvSpPr>
        <p:spPr>
          <a:xfrm>
            <a:off x="838200" y="1949115"/>
            <a:ext cx="10820400" cy="4154557"/>
          </a:xfrm>
        </p:spPr>
        <p:txBody>
          <a:bodyPr>
            <a:normAutofit fontScale="92500" lnSpcReduction="10000"/>
          </a:bodyPr>
          <a:lstStyle/>
          <a:p>
            <a:r>
              <a:rPr lang="nl-NL" sz="1800" dirty="0"/>
              <a:t>Een hospice biedt een huiselijke omgeving met 24/7 medische zorg</a:t>
            </a:r>
          </a:p>
          <a:p>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Wanneer overwegen?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Als de fysieke en emotionele belasting voor de familie van de heer Jansen te groot wordt.</a:t>
            </a:r>
          </a:p>
          <a:p>
            <a:endParaRPr lang="nl-NL"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Hospices in de regio Haaglanden onder andere:</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Hospice De Witte Roos </a:t>
            </a:r>
          </a:p>
          <a:p>
            <a:pPr marL="342900" lvl="0" indent="-342900">
              <a:lnSpc>
                <a:spcPct val="107000"/>
              </a:lnSpc>
              <a:spcAft>
                <a:spcPts val="800"/>
              </a:spcAft>
              <a:buFont typeface="+mj-lt"/>
              <a:buAutoNum type="arabicPeriod"/>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Hospice Claude Monet</a:t>
            </a:r>
          </a:p>
          <a:p>
            <a:pPr marL="342900" lvl="0" indent="-342900">
              <a:lnSpc>
                <a:spcPct val="107000"/>
              </a:lnSpc>
              <a:spcAft>
                <a:spcPts val="800"/>
              </a:spcAft>
              <a:buFont typeface="+mj-lt"/>
              <a:buAutoNum type="arabicPeriod"/>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Jacobshospice</a:t>
            </a:r>
          </a:p>
          <a:p>
            <a:pPr marL="342900" lvl="0" indent="-342900">
              <a:lnSpc>
                <a:spcPct val="107000"/>
              </a:lnSpc>
              <a:spcAft>
                <a:spcPts val="800"/>
              </a:spcAft>
              <a:buFont typeface="+mj-lt"/>
              <a:buAutoNum type="arabicPeriod"/>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Hospice WZH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Waterhof</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tabLst>
                <a:tab pos="457200" algn="l"/>
              </a:tabLst>
            </a:pPr>
            <a:r>
              <a:rPr lang="nl-NL" sz="1800" kern="100" dirty="0">
                <a:latin typeface="Aptos" panose="020B0004020202020204" pitchFamily="34" charset="0"/>
                <a:ea typeface="Aptos" panose="020B0004020202020204" pitchFamily="34" charset="0"/>
                <a:cs typeface="Times New Roman" panose="02020603050405020304" pitchFamily="18" charset="0"/>
              </a:rPr>
              <a:t>V</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oor meerdere hospices </a:t>
            </a:r>
            <a:r>
              <a:rPr lang="nl-NL"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bekijk de informatiegids of zoek op  de Palliatieve Zorg Zoeker</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
        <p:nvSpPr>
          <p:cNvPr id="4" name="AutoShape 2" descr="Palliatieve Zorgzoeker">
            <a:hlinkClick r:id="rId3"/>
            <a:extLst>
              <a:ext uri="{FF2B5EF4-FFF2-40B4-BE49-F238E27FC236}">
                <a16:creationId xmlns:a16="http://schemas.microsoft.com/office/drawing/2014/main" id="{E0CE8F5D-9EBA-F1A3-1735-D5174C44CD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pic>
        <p:nvPicPr>
          <p:cNvPr id="4098" name="Picture 2" descr="Hospice de Witte Roos | Den Haag Doet">
            <a:extLst>
              <a:ext uri="{FF2B5EF4-FFF2-40B4-BE49-F238E27FC236}">
                <a16:creationId xmlns:a16="http://schemas.microsoft.com/office/drawing/2014/main" id="{146AE398-5418-9E40-83A0-8A7041254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698" y="3429000"/>
            <a:ext cx="3441102" cy="165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6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2BB9B-5A4B-C2A9-3E66-7FD1C89BB18D}"/>
              </a:ext>
            </a:extLst>
          </p:cNvPr>
          <p:cNvSpPr>
            <a:spLocks noGrp="1"/>
          </p:cNvSpPr>
          <p:nvPr>
            <p:ph type="title"/>
          </p:nvPr>
        </p:nvSpPr>
        <p:spPr/>
        <p:txBody>
          <a:bodyPr>
            <a:normAutofit/>
          </a:bodyPr>
          <a:lstStyle/>
          <a:p>
            <a:br>
              <a:rPr lang="en-GB" sz="3600" i="1" dirty="0"/>
            </a:br>
            <a:r>
              <a:rPr lang="en-GB" sz="3600" i="1" dirty="0" err="1"/>
              <a:t>Nazorg</a:t>
            </a:r>
            <a:r>
              <a:rPr lang="en-GB" sz="3600" i="1" dirty="0"/>
              <a:t> </a:t>
            </a:r>
            <a:r>
              <a:rPr lang="en-GB" sz="3600" i="1" dirty="0" err="1"/>
              <a:t>voor</a:t>
            </a:r>
            <a:r>
              <a:rPr lang="en-GB" sz="3600" i="1" dirty="0"/>
              <a:t> de </a:t>
            </a:r>
            <a:r>
              <a:rPr lang="en-GB" sz="3600" i="1" dirty="0" err="1"/>
              <a:t>familie</a:t>
            </a:r>
            <a:endParaRPr lang="LID4096" sz="3600" i="1" dirty="0"/>
          </a:p>
        </p:txBody>
      </p:sp>
      <p:sp>
        <p:nvSpPr>
          <p:cNvPr id="3" name="Tijdelijke aanduiding voor inhoud 2">
            <a:extLst>
              <a:ext uri="{FF2B5EF4-FFF2-40B4-BE49-F238E27FC236}">
                <a16:creationId xmlns:a16="http://schemas.microsoft.com/office/drawing/2014/main" id="{34CFBD5D-F78C-F5BB-DB96-6CC7BDB00639}"/>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GB" sz="1900" dirty="0"/>
              <a:t>  Na </a:t>
            </a:r>
            <a:r>
              <a:rPr lang="en-GB" sz="1900" dirty="0" err="1"/>
              <a:t>overlijden</a:t>
            </a:r>
            <a:r>
              <a:rPr lang="en-GB" sz="1900" dirty="0"/>
              <a:t> van de </a:t>
            </a:r>
            <a:r>
              <a:rPr lang="en-GB" sz="1900" dirty="0" err="1"/>
              <a:t>heer</a:t>
            </a:r>
            <a:r>
              <a:rPr lang="en-GB" sz="1900" dirty="0"/>
              <a:t> Jansen </a:t>
            </a:r>
            <a:r>
              <a:rPr lang="en-GB" sz="1900" dirty="0">
                <a:sym typeface="Wingdings" panose="05000000000000000000" pitchFamily="2" charset="2"/>
              </a:rPr>
              <a:t> </a:t>
            </a:r>
            <a:r>
              <a:rPr lang="en-GB" sz="1900" dirty="0" err="1">
                <a:sym typeface="Wingdings" panose="05000000000000000000" pitchFamily="2" charset="2"/>
              </a:rPr>
              <a:t>zorgteam</a:t>
            </a:r>
            <a:r>
              <a:rPr lang="en-GB" sz="1900" dirty="0">
                <a:sym typeface="Wingdings" panose="05000000000000000000" pitchFamily="2" charset="2"/>
              </a:rPr>
              <a:t> </a:t>
            </a:r>
            <a:r>
              <a:rPr lang="en-GB" sz="1900" dirty="0" err="1">
                <a:sym typeface="Wingdings" panose="05000000000000000000" pitchFamily="2" charset="2"/>
              </a:rPr>
              <a:t>biedt</a:t>
            </a:r>
            <a:r>
              <a:rPr lang="en-GB" sz="1900" dirty="0">
                <a:sym typeface="Wingdings" panose="05000000000000000000" pitchFamily="2" charset="2"/>
              </a:rPr>
              <a:t> </a:t>
            </a:r>
            <a:r>
              <a:rPr lang="en-GB" sz="1900" dirty="0" err="1">
                <a:sym typeface="Wingdings" panose="05000000000000000000" pitchFamily="2" charset="2"/>
              </a:rPr>
              <a:t>ondersteuning</a:t>
            </a:r>
            <a:r>
              <a:rPr lang="en-GB" sz="1900" dirty="0">
                <a:sym typeface="Wingdings" panose="05000000000000000000" pitchFamily="2" charset="2"/>
              </a:rPr>
              <a:t> </a:t>
            </a:r>
            <a:r>
              <a:rPr lang="en-GB" sz="1900" dirty="0" err="1">
                <a:sym typeface="Wingdings" panose="05000000000000000000" pitchFamily="2" charset="2"/>
              </a:rPr>
              <a:t>aan</a:t>
            </a:r>
            <a:r>
              <a:rPr lang="en-GB" sz="1900" dirty="0">
                <a:sym typeface="Wingdings" panose="05000000000000000000" pitchFamily="2" charset="2"/>
              </a:rPr>
              <a:t> </a:t>
            </a:r>
            <a:r>
              <a:rPr lang="en-GB" sz="1900" dirty="0" err="1">
                <a:sym typeface="Wingdings" panose="05000000000000000000" pitchFamily="2" charset="2"/>
              </a:rPr>
              <a:t>familie</a:t>
            </a:r>
            <a:endParaRPr lang="en-GB" sz="1900" dirty="0">
              <a:sym typeface="Wingdings" panose="05000000000000000000" pitchFamily="2" charset="2"/>
            </a:endParaRPr>
          </a:p>
          <a:p>
            <a:pPr marL="0" indent="0">
              <a:buNone/>
            </a:pPr>
            <a:r>
              <a:rPr lang="en-GB" sz="1900" dirty="0">
                <a:sym typeface="Wingdings" panose="05000000000000000000" pitchFamily="2" charset="2"/>
              </a:rPr>
              <a:t>	- </a:t>
            </a:r>
            <a:r>
              <a:rPr lang="en-GB" sz="1900" dirty="0" err="1">
                <a:sym typeface="Wingdings" panose="05000000000000000000" pitchFamily="2" charset="2"/>
              </a:rPr>
              <a:t>Gesprekken</a:t>
            </a:r>
            <a:r>
              <a:rPr lang="en-GB" sz="1900" dirty="0">
                <a:sym typeface="Wingdings" panose="05000000000000000000" pitchFamily="2" charset="2"/>
              </a:rPr>
              <a:t> met </a:t>
            </a:r>
            <a:r>
              <a:rPr lang="en-GB" sz="1900" dirty="0" err="1">
                <a:sym typeface="Wingdings" panose="05000000000000000000" pitchFamily="2" charset="2"/>
              </a:rPr>
              <a:t>huisarts</a:t>
            </a:r>
            <a:endParaRPr lang="en-GB" sz="1900" dirty="0">
              <a:sym typeface="Wingdings" panose="05000000000000000000" pitchFamily="2" charset="2"/>
            </a:endParaRPr>
          </a:p>
          <a:p>
            <a:pPr marL="0" indent="0">
              <a:buNone/>
            </a:pPr>
            <a:r>
              <a:rPr lang="en-GB" sz="1900" dirty="0">
                <a:sym typeface="Wingdings" panose="05000000000000000000" pitchFamily="2" charset="2"/>
              </a:rPr>
              <a:t>	- </a:t>
            </a:r>
            <a:r>
              <a:rPr lang="en-GB" sz="1900" dirty="0" err="1">
                <a:sym typeface="Wingdings" panose="05000000000000000000" pitchFamily="2" charset="2"/>
              </a:rPr>
              <a:t>begeleiding</a:t>
            </a:r>
            <a:r>
              <a:rPr lang="en-GB" sz="1900" dirty="0">
                <a:sym typeface="Wingdings" panose="05000000000000000000" pitchFamily="2" charset="2"/>
              </a:rPr>
              <a:t> door </a:t>
            </a:r>
            <a:r>
              <a:rPr lang="en-GB" sz="1900" dirty="0" err="1">
                <a:sym typeface="Wingdings" panose="05000000000000000000" pitchFamily="2" charset="2"/>
              </a:rPr>
              <a:t>gespecialiseerde</a:t>
            </a:r>
            <a:r>
              <a:rPr lang="en-GB" sz="1900" dirty="0">
                <a:sym typeface="Wingdings" panose="05000000000000000000" pitchFamily="2" charset="2"/>
              </a:rPr>
              <a:t> </a:t>
            </a:r>
            <a:r>
              <a:rPr lang="en-GB" sz="1900" dirty="0" err="1">
                <a:sym typeface="Wingdings" panose="05000000000000000000" pitchFamily="2" charset="2"/>
              </a:rPr>
              <a:t>rouwzorgverleners</a:t>
            </a:r>
            <a:r>
              <a:rPr lang="en-GB" sz="1900" dirty="0">
                <a:sym typeface="Wingdings" panose="05000000000000000000" pitchFamily="2" charset="2"/>
              </a:rPr>
              <a:t> </a:t>
            </a:r>
          </a:p>
          <a:p>
            <a:pPr>
              <a:buFont typeface="Arial" panose="020B0604020202020204" pitchFamily="34" charset="0"/>
              <a:buChar char="•"/>
            </a:pPr>
            <a:r>
              <a:rPr lang="en-GB" sz="1900" dirty="0"/>
              <a:t>  </a:t>
            </a:r>
            <a:r>
              <a:rPr lang="en-GB" sz="1900" dirty="0" err="1"/>
              <a:t>Bij</a:t>
            </a:r>
            <a:r>
              <a:rPr lang="en-GB" sz="1900" dirty="0"/>
              <a:t> </a:t>
            </a:r>
            <a:r>
              <a:rPr lang="en-GB" sz="1900" dirty="0" err="1"/>
              <a:t>problematische</a:t>
            </a:r>
            <a:r>
              <a:rPr lang="en-GB" sz="1900" dirty="0"/>
              <a:t> </a:t>
            </a:r>
            <a:r>
              <a:rPr lang="en-GB" sz="1900" dirty="0" err="1"/>
              <a:t>rouw</a:t>
            </a:r>
            <a:r>
              <a:rPr lang="en-GB" sz="1900" dirty="0"/>
              <a:t> </a:t>
            </a:r>
            <a:r>
              <a:rPr lang="en-GB" sz="1900" dirty="0">
                <a:sym typeface="Wingdings" panose="05000000000000000000" pitchFamily="2" charset="2"/>
              </a:rPr>
              <a:t> </a:t>
            </a:r>
            <a:r>
              <a:rPr lang="nl-NL" sz="1900" dirty="0">
                <a:effectLst/>
                <a:latin typeface="Aptos" panose="020B0004020202020204" pitchFamily="34" charset="0"/>
                <a:ea typeface="Aptos" panose="020B0004020202020204" pitchFamily="34" charset="0"/>
                <a:cs typeface="Times New Roman" panose="02020603050405020304" pitchFamily="18" charset="0"/>
              </a:rPr>
              <a:t>nabestaande doorverwezen naar experts </a:t>
            </a:r>
          </a:p>
          <a:p>
            <a:pPr marL="0" indent="0">
              <a:buNone/>
            </a:pPr>
            <a:r>
              <a:rPr lang="nl-NL" sz="1900" dirty="0">
                <a:effectLst/>
                <a:latin typeface="Aptos" panose="020B0004020202020204" pitchFamily="34" charset="0"/>
                <a:ea typeface="Aptos" panose="020B0004020202020204" pitchFamily="34" charset="0"/>
                <a:cs typeface="Times New Roman" panose="02020603050405020304" pitchFamily="18" charset="0"/>
              </a:rPr>
              <a:t>	- Psychologen</a:t>
            </a:r>
          </a:p>
          <a:p>
            <a:pPr marL="0" indent="0">
              <a:buNone/>
            </a:pPr>
            <a:r>
              <a:rPr lang="nl-NL" sz="1900" dirty="0">
                <a:latin typeface="Aptos" panose="020B0004020202020204" pitchFamily="34" charset="0"/>
                <a:ea typeface="Aptos" panose="020B0004020202020204" pitchFamily="34" charset="0"/>
                <a:cs typeface="Times New Roman" panose="02020603050405020304" pitchFamily="18" charset="0"/>
              </a:rPr>
              <a:t>	- R</a:t>
            </a:r>
            <a:r>
              <a:rPr lang="nl-NL" sz="1900" dirty="0">
                <a:effectLst/>
                <a:latin typeface="Aptos" panose="020B0004020202020204" pitchFamily="34" charset="0"/>
                <a:ea typeface="Aptos" panose="020B0004020202020204" pitchFamily="34" charset="0"/>
                <a:cs typeface="Times New Roman" panose="02020603050405020304" pitchFamily="18" charset="0"/>
              </a:rPr>
              <a:t>ouwtherapeuten </a:t>
            </a:r>
          </a:p>
          <a:p>
            <a:pPr marL="0" indent="0">
              <a:buNone/>
            </a:pPr>
            <a:r>
              <a:rPr lang="nl-NL" sz="1900" dirty="0">
                <a:latin typeface="Aptos" panose="020B0004020202020204" pitchFamily="34" charset="0"/>
                <a:ea typeface="Aptos" panose="020B0004020202020204" pitchFamily="34" charset="0"/>
                <a:cs typeface="Times New Roman" panose="02020603050405020304" pitchFamily="18" charset="0"/>
              </a:rPr>
              <a:t>	- G</a:t>
            </a:r>
            <a:r>
              <a:rPr lang="nl-NL" sz="1900" dirty="0">
                <a:effectLst/>
                <a:latin typeface="Aptos" panose="020B0004020202020204" pitchFamily="34" charset="0"/>
                <a:ea typeface="Aptos" panose="020B0004020202020204" pitchFamily="34" charset="0"/>
                <a:cs typeface="Times New Roman" panose="02020603050405020304" pitchFamily="18" charset="0"/>
              </a:rPr>
              <a:t>eestelijk verzorgers</a:t>
            </a:r>
          </a:p>
          <a:p>
            <a:pPr>
              <a:buFontTx/>
              <a:buChar char="-"/>
            </a:pPr>
            <a:r>
              <a:rPr lang="nl-NL" sz="1900" b="0" i="0" u="none" strike="noStrike" dirty="0">
                <a:solidFill>
                  <a:srgbClr val="002943"/>
                </a:solidFill>
                <a:effectLst/>
                <a:latin typeface="sofia-pro"/>
                <a:hlinkClick r:id="rId3"/>
              </a:rPr>
              <a:t>Haagsche Zin</a:t>
            </a:r>
            <a:r>
              <a:rPr lang="nl-NL" sz="1900" dirty="0">
                <a:effectLst/>
                <a:latin typeface="Aptos" panose="020B0004020202020204" pitchFamily="34" charset="0"/>
                <a:ea typeface="Aptos" panose="020B0004020202020204" pitchFamily="34" charset="0"/>
                <a:cs typeface="Times New Roman" panose="02020603050405020304" pitchFamily="18" charset="0"/>
              </a:rPr>
              <a:t> </a:t>
            </a:r>
            <a:r>
              <a:rPr lang="nl-NL" sz="19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nl-NL" sz="19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h</a:t>
            </a:r>
            <a:r>
              <a:rPr lang="nl-NL" sz="1900" dirty="0">
                <a:effectLst/>
                <a:latin typeface="Aptos" panose="020B0004020202020204" pitchFamily="34" charset="0"/>
                <a:ea typeface="Aptos" panose="020B0004020202020204" pitchFamily="34" charset="0"/>
                <a:cs typeface="Times New Roman" panose="02020603050405020304" pitchFamily="18" charset="0"/>
              </a:rPr>
              <a:t>elpt naasten én professionals bij het ondersteunen </a:t>
            </a:r>
          </a:p>
          <a:p>
            <a:pPr>
              <a:buFontTx/>
              <a:buChar char="-"/>
            </a:pPr>
            <a:endParaRPr lang="nl-NL" sz="1900" dirty="0">
              <a:effectLst/>
              <a:latin typeface="Aptos" panose="020B0004020202020204" pitchFamily="34" charset="0"/>
              <a:ea typeface="Aptos" panose="020B0004020202020204" pitchFamily="34" charset="0"/>
              <a:cs typeface="Times New Roman" panose="02020603050405020304" pitchFamily="18" charset="0"/>
            </a:endParaRPr>
          </a:p>
          <a:p>
            <a:pPr>
              <a:buFontTx/>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Gaat het altijd goed als de patiënt in het ziekenhuis is overleden? </a:t>
            </a:r>
          </a:p>
          <a:p>
            <a:pPr>
              <a:buFontTx/>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Krijgen de huisartsen dan terugkoppeling, zodat ze aandacht kunnen geven aan de naasten?</a:t>
            </a:r>
          </a:p>
          <a:p>
            <a:pPr>
              <a:buFontTx/>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Hoe ga je om met de emoties en zorgen van de familie over het lijden van de heer Jansen?</a:t>
            </a:r>
          </a:p>
          <a:p>
            <a:pPr marL="0" indent="0">
              <a:buNone/>
            </a:pPr>
            <a:endParaRPr lang="nl-NL"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LID4096" dirty="0"/>
          </a:p>
        </p:txBody>
      </p:sp>
      <p:pic>
        <p:nvPicPr>
          <p:cNvPr id="3074" name="Picture 2" descr="Definitief logo HZ Centrum voor Levensvragen">
            <a:extLst>
              <a:ext uri="{FF2B5EF4-FFF2-40B4-BE49-F238E27FC236}">
                <a16:creationId xmlns:a16="http://schemas.microsoft.com/office/drawing/2014/main" id="{DC6A7998-CF53-6FDA-848E-7AEAA413A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615" y="2709110"/>
            <a:ext cx="4661169" cy="186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3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36" name="Rectangle 3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38" name="Straight Connector 3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77D492-A5C1-D7DB-5160-E4131CCE734B}"/>
              </a:ext>
            </a:extLst>
          </p:cNvPr>
          <p:cNvSpPr>
            <a:spLocks noGrp="1"/>
          </p:cNvSpPr>
          <p:nvPr>
            <p:ph type="title"/>
          </p:nvPr>
        </p:nvSpPr>
        <p:spPr>
          <a:xfrm>
            <a:off x="638423" y="3766457"/>
            <a:ext cx="10909073" cy="1654629"/>
          </a:xfrm>
        </p:spPr>
        <p:txBody>
          <a:bodyPr vert="horz" lIns="91440" tIns="45720" rIns="91440" bIns="45720" rtlCol="0" anchor="b">
            <a:normAutofit/>
          </a:bodyPr>
          <a:lstStyle/>
          <a:p>
            <a:pPr algn="ctr"/>
            <a:r>
              <a:rPr lang="en-US" sz="6000">
                <a:solidFill>
                  <a:schemeClr val="tx1">
                    <a:lumMod val="85000"/>
                    <a:lumOff val="15000"/>
                  </a:schemeClr>
                </a:solidFill>
              </a:rPr>
              <a:t>Vragenlijst / Kahoot</a:t>
            </a:r>
          </a:p>
        </p:txBody>
      </p:sp>
      <p:pic>
        <p:nvPicPr>
          <p:cNvPr id="29" name="Graphic 28" descr="Chatten">
            <a:extLst>
              <a:ext uri="{FF2B5EF4-FFF2-40B4-BE49-F238E27FC236}">
                <a16:creationId xmlns:a16="http://schemas.microsoft.com/office/drawing/2014/main" id="{5F26C561-13EA-16E3-F01D-2A58352ABB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6412" y="932016"/>
            <a:ext cx="2506511" cy="2506511"/>
          </a:xfrm>
          <a:prstGeom prst="rect">
            <a:avLst/>
          </a:prstGeom>
        </p:spPr>
      </p:pic>
      <p:cxnSp>
        <p:nvCxnSpPr>
          <p:cNvPr id="42" name="Straight Connector 41">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03CF1B-3D08-4C0E-A59F-2D6FDF9C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46" name="Rectangle 45">
            <a:extLst>
              <a:ext uri="{FF2B5EF4-FFF2-40B4-BE49-F238E27FC236}">
                <a16:creationId xmlns:a16="http://schemas.microsoft.com/office/drawing/2014/main" id="{A2CCB926-277C-4D2C-9FA9-BD6F375E6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235648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7747-2D4F-1EF2-9610-8601ED01A429}"/>
              </a:ext>
            </a:extLst>
          </p:cNvPr>
          <p:cNvSpPr>
            <a:spLocks noGrp="1"/>
          </p:cNvSpPr>
          <p:nvPr>
            <p:ph type="title"/>
          </p:nvPr>
        </p:nvSpPr>
        <p:spPr/>
        <p:txBody>
          <a:bodyPr>
            <a:normAutofit/>
          </a:bodyPr>
          <a:lstStyle/>
          <a:p>
            <a:br>
              <a:rPr lang="en-GB" sz="3600" i="1" dirty="0"/>
            </a:br>
            <a:r>
              <a:rPr lang="en-GB" sz="3600" i="1" dirty="0" err="1"/>
              <a:t>Vereniging</a:t>
            </a:r>
            <a:r>
              <a:rPr lang="en-GB" sz="3600" i="1" dirty="0"/>
              <a:t> </a:t>
            </a:r>
            <a:r>
              <a:rPr lang="en-GB" sz="3600" i="1" dirty="0" err="1"/>
              <a:t>transmurale</a:t>
            </a:r>
            <a:r>
              <a:rPr lang="en-GB" sz="3600" i="1" dirty="0"/>
              <a:t> </a:t>
            </a:r>
            <a:r>
              <a:rPr lang="en-GB" sz="3600" i="1" dirty="0" err="1"/>
              <a:t>zorg</a:t>
            </a:r>
            <a:endParaRPr lang="LID4096" sz="3600" i="1" dirty="0"/>
          </a:p>
        </p:txBody>
      </p:sp>
      <p:sp>
        <p:nvSpPr>
          <p:cNvPr id="3" name="Tijdelijke aanduiding voor inhoud 2">
            <a:extLst>
              <a:ext uri="{FF2B5EF4-FFF2-40B4-BE49-F238E27FC236}">
                <a16:creationId xmlns:a16="http://schemas.microsoft.com/office/drawing/2014/main" id="{F9B82E0B-1884-3AA5-5A7D-4199182F7320}"/>
              </a:ext>
            </a:extLst>
          </p:cNvPr>
          <p:cNvSpPr>
            <a:spLocks noGrp="1"/>
          </p:cNvSpPr>
          <p:nvPr>
            <p:ph idx="1"/>
          </p:nvPr>
        </p:nvSpPr>
        <p:spPr/>
        <p:txBody>
          <a:bodyPr>
            <a:normAutofit/>
          </a:bodyPr>
          <a:lstStyle/>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toekomst van de zorg in de regio Haaglanden draait om hoe we samen de zorg vormgeven, inspelen op ontwikkelingen in zorg en welzijn, en de kwaliteit verbeteren. </a:t>
            </a:r>
          </a:p>
          <a:p>
            <a:pPr>
              <a:lnSpc>
                <a:spcPct val="107000"/>
              </a:lnSpc>
              <a:spcAft>
                <a:spcPts val="800"/>
              </a:spcAft>
            </a:pPr>
            <a:r>
              <a:rPr lang="nl-NL" sz="1800" kern="100" dirty="0">
                <a:latin typeface="Aptos" panose="020B0004020202020204" pitchFamily="34" charset="0"/>
                <a:ea typeface="Aptos" panose="020B0004020202020204" pitchFamily="34" charset="0"/>
                <a:cs typeface="Times New Roman" panose="02020603050405020304" pitchFamily="18" charset="0"/>
              </a:rPr>
              <a:t>Doel: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a:latin typeface="Aptos" panose="020B0004020202020204" pitchFamily="34" charset="0"/>
                <a:ea typeface="Aptos" panose="020B0004020202020204" pitchFamily="34" charset="0"/>
                <a:cs typeface="Times New Roman" panose="02020603050405020304" pitchFamily="18" charset="0"/>
              </a:rPr>
              <a:t>P</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atiënten op de best mogelijke manier te helpen op een haalbare wijze.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Vereniging Transmurale Zorg speelt hierin een belangrijke rol als objectieve facilitator, verbinder en aanjager om deze samenwerking en verbetering te bevorderen.</a:t>
            </a:r>
          </a:p>
          <a:p>
            <a:pPr marL="0" indent="0">
              <a:lnSpc>
                <a:spcPct val="107000"/>
              </a:lnSpc>
              <a:spcAft>
                <a:spcPts val="800"/>
              </a:spcAft>
              <a:buNone/>
            </a:pPr>
            <a:endPar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endParaRPr>
          </a:p>
          <a:p>
            <a:pPr marL="0" indent="0">
              <a:lnSpc>
                <a:spcPct val="107000"/>
              </a:lnSpc>
              <a:spcAft>
                <a:spcPts val="800"/>
              </a:spcAft>
              <a:buNone/>
            </a:pPr>
            <a:r>
              <a:rPr lang="nl-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Home - Vereniging Transmurale Zorg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pic>
        <p:nvPicPr>
          <p:cNvPr id="1026" name="Picture 2" descr="Van Deltaplan Dementie naar Nationale Dementiestrategie | Stichting ...">
            <a:extLst>
              <a:ext uri="{FF2B5EF4-FFF2-40B4-BE49-F238E27FC236}">
                <a16:creationId xmlns:a16="http://schemas.microsoft.com/office/drawing/2014/main" id="{DFEA5687-4266-C7C4-B6E0-48436CA17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793" y="4762006"/>
            <a:ext cx="3448112" cy="112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9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287D0196-8B2B-CC03-4240-E810C6556467}"/>
              </a:ext>
            </a:extLst>
          </p:cNvPr>
          <p:cNvGraphicFramePr>
            <a:graphicFrameLocks noGrp="1"/>
          </p:cNvGraphicFramePr>
          <p:nvPr>
            <p:ph idx="1"/>
            <p:extLst>
              <p:ext uri="{D42A27DB-BD31-4B8C-83A1-F6EECF244321}">
                <p14:modId xmlns:p14="http://schemas.microsoft.com/office/powerpoint/2010/main" val="350137579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73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3778E-4B63-617C-C857-48A9D1FA618F}"/>
              </a:ext>
            </a:extLst>
          </p:cNvPr>
          <p:cNvSpPr>
            <a:spLocks noGrp="1"/>
          </p:cNvSpPr>
          <p:nvPr>
            <p:ph type="title"/>
          </p:nvPr>
        </p:nvSpPr>
        <p:spPr/>
        <p:txBody>
          <a:bodyPr>
            <a:normAutofit/>
          </a:bodyPr>
          <a:lstStyle/>
          <a:p>
            <a:br>
              <a:rPr lang="en-GB" sz="2800" i="1" dirty="0"/>
            </a:br>
            <a:r>
              <a:rPr lang="en-GB" sz="4000" i="1" dirty="0"/>
              <a:t>Helpdesk</a:t>
            </a:r>
            <a:endParaRPr lang="LID4096" sz="2800" i="1" dirty="0"/>
          </a:p>
        </p:txBody>
      </p:sp>
      <p:sp>
        <p:nvSpPr>
          <p:cNvPr id="3" name="Tijdelijke aanduiding voor inhoud 2">
            <a:extLst>
              <a:ext uri="{FF2B5EF4-FFF2-40B4-BE49-F238E27FC236}">
                <a16:creationId xmlns:a16="http://schemas.microsoft.com/office/drawing/2014/main" id="{909093CC-C58B-2409-CA52-E6CA628DA9EF}"/>
              </a:ext>
            </a:extLst>
          </p:cNvPr>
          <p:cNvSpPr>
            <a:spLocks noGrp="1"/>
          </p:cNvSpPr>
          <p:nvPr>
            <p:ph idx="1"/>
          </p:nvPr>
        </p:nvSpPr>
        <p:spPr/>
        <p:txBody>
          <a:bodyPr>
            <a:normAutofit/>
          </a:bodyPr>
          <a:lstStyle/>
          <a:p>
            <a:pPr>
              <a:lnSpc>
                <a:spcPct val="107000"/>
              </a:lnSpc>
              <a:spcAft>
                <a:spcPts val="800"/>
              </a:spcAf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Bij benodigde informatie of advies over zorg aan patiënten in de palliatieve fase </a:t>
            </a:r>
            <a:r>
              <a:rPr lang="nl-NL" sz="2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Helpdesk Palliatieve Zorg Haaglanden.</a:t>
            </a:r>
          </a:p>
          <a:p>
            <a:pPr marL="0" indent="0">
              <a:lnSpc>
                <a:spcPct val="107000"/>
              </a:lnSpc>
              <a:spcAft>
                <a:spcPts val="800"/>
              </a:spcAft>
              <a:buNone/>
            </a:pP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2800" kern="100" dirty="0">
                <a:latin typeface="Aptos" panose="020B0004020202020204" pitchFamily="34" charset="0"/>
                <a:ea typeface="Aptos" panose="020B0004020202020204" pitchFamily="34" charset="0"/>
                <a:cs typeface="Times New Roman" panose="02020603050405020304" pitchFamily="18" charset="0"/>
              </a:rPr>
              <a:t>Kaderarts palliatieve zorg </a:t>
            </a:r>
            <a:r>
              <a:rPr lang="nl-NL" sz="2800"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Maarten Dekker</a:t>
            </a:r>
          </a:p>
          <a:p>
            <a:pPr marL="0" indent="0">
              <a:lnSpc>
                <a:spcPct val="107000"/>
              </a:lnSpc>
              <a:spcAft>
                <a:spcPts val="800"/>
              </a:spcAft>
              <a:buNone/>
            </a:pPr>
            <a:endParaRPr lang="nl-NL"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endParaRPr>
          </a:p>
          <a:p>
            <a:pPr>
              <a:lnSpc>
                <a:spcPct val="107000"/>
              </a:lnSpc>
              <a:spcAft>
                <a:spcPts val="800"/>
              </a:spcAf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Contact: </a:t>
            </a:r>
            <a:r>
              <a:rPr lang="nl-NL" sz="2800" u="sng" kern="100" dirty="0">
                <a:solidFill>
                  <a:schemeClr val="accent2">
                    <a:alpha val="70000"/>
                  </a:schemeClr>
                </a:solidFill>
                <a:effectLst/>
                <a:latin typeface="Aptos" panose="020B0004020202020204" pitchFamily="34" charset="0"/>
                <a:ea typeface="Aptos" panose="020B0004020202020204" pitchFamily="34" charset="0"/>
                <a:cs typeface="Times New Roman" panose="02020603050405020304" pitchFamily="18" charset="0"/>
              </a:rPr>
              <a:t>088 123 245 0</a:t>
            </a:r>
          </a:p>
          <a:p>
            <a:pPr>
              <a:lnSpc>
                <a:spcPct val="107000"/>
              </a:lnSpc>
              <a:spcAft>
                <a:spcPts val="800"/>
              </a:spcAft>
            </a:pPr>
            <a:endParaRPr lang="nl-NL" u="sng" kern="100" dirty="0">
              <a:solidFill>
                <a:schemeClr val="accent2">
                  <a:alpha val="70000"/>
                </a:schemeClr>
              </a:solidFill>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Tree>
    <p:extLst>
      <p:ext uri="{BB962C8B-B14F-4D97-AF65-F5344CB8AC3E}">
        <p14:creationId xmlns:p14="http://schemas.microsoft.com/office/powerpoint/2010/main" val="355900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4AEF8-6D61-6321-FADB-52B571C320A9}"/>
              </a:ext>
            </a:extLst>
          </p:cNvPr>
          <p:cNvSpPr>
            <a:spLocks noGrp="1"/>
          </p:cNvSpPr>
          <p:nvPr>
            <p:ph type="title"/>
          </p:nvPr>
        </p:nvSpPr>
        <p:spPr/>
        <p:txBody>
          <a:bodyPr/>
          <a:lstStyle/>
          <a:p>
            <a:r>
              <a:rPr lang="en-GB" dirty="0" err="1"/>
              <a:t>Maken</a:t>
            </a:r>
            <a:r>
              <a:rPr lang="en-GB" dirty="0"/>
              <a:t> van </a:t>
            </a:r>
            <a:r>
              <a:rPr lang="en-GB" dirty="0" err="1"/>
              <a:t>afspraken</a:t>
            </a:r>
            <a:r>
              <a:rPr lang="en-GB" dirty="0"/>
              <a:t> (1)</a:t>
            </a:r>
            <a:endParaRPr lang="LID4096" dirty="0"/>
          </a:p>
        </p:txBody>
      </p:sp>
      <p:sp>
        <p:nvSpPr>
          <p:cNvPr id="3" name="Tijdelijke aanduiding voor inhoud 2">
            <a:extLst>
              <a:ext uri="{FF2B5EF4-FFF2-40B4-BE49-F238E27FC236}">
                <a16:creationId xmlns:a16="http://schemas.microsoft.com/office/drawing/2014/main" id="{8A1EBDE7-AC8B-7EA6-78E3-7ED5D6D3B8D8}"/>
              </a:ext>
            </a:extLst>
          </p:cNvPr>
          <p:cNvSpPr>
            <a:spLocks noGrp="1"/>
          </p:cNvSpPr>
          <p:nvPr>
            <p:ph idx="1"/>
          </p:nvPr>
        </p:nvSpPr>
        <p:spPr>
          <a:xfrm>
            <a:off x="623636" y="1937084"/>
            <a:ext cx="10974806" cy="5017170"/>
          </a:xfrm>
        </p:spPr>
        <p:txBody>
          <a:bodyPr>
            <a:normAutofit/>
          </a:bodyPr>
          <a:lstStyle/>
          <a:p>
            <a:r>
              <a:rPr lang="nl-NL" sz="1600" b="1" kern="100" dirty="0">
                <a:effectLst/>
                <a:latin typeface="Aptos" panose="020B0004020202020204" pitchFamily="34" charset="0"/>
                <a:ea typeface="Aptos" panose="020B0004020202020204" pitchFamily="34" charset="0"/>
                <a:cs typeface="Times New Roman" panose="02020603050405020304" pitchFamily="18" charset="0"/>
              </a:rPr>
              <a:t>Afspraak communicatie en medicatie beschikbaarheid</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b="1" kern="100" dirty="0">
                <a:latin typeface="Aptos" panose="020B0004020202020204" pitchFamily="34" charset="0"/>
                <a:ea typeface="Aptos" panose="020B0004020202020204" pitchFamily="34" charset="0"/>
                <a:cs typeface="Times New Roman" panose="02020603050405020304" pitchFamily="18" charset="0"/>
              </a:rPr>
              <a:t>Actie </a:t>
            </a:r>
            <a:endParaRPr lang="nl-NL"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Huisarts</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600" kern="100" dirty="0">
                <a:latin typeface="Aptos" panose="020B0004020202020204" pitchFamily="34" charset="0"/>
                <a:ea typeface="Aptos" panose="020B0004020202020204" pitchFamily="34" charset="0"/>
                <a:cs typeface="Times New Roman" panose="02020603050405020304" pitchFamily="18" charset="0"/>
              </a:rPr>
              <a:t>I</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nformeert de apotheker direct bij het besluit om palliatieve zorg te starten of  bij wijzigingen in de behandeling van de patiënt.</a:t>
            </a:r>
          </a:p>
          <a:p>
            <a:pPr marL="342900" lvl="0" indent="-342900">
              <a:lnSpc>
                <a:spcPct val="107000"/>
              </a:lnSpc>
              <a:spcAft>
                <a:spcPts val="800"/>
              </a:spcAft>
              <a:buFont typeface="+mj-lt"/>
              <a:buAutoNum type="arabicPeriod"/>
              <a:tabLst>
                <a:tab pos="457200" algn="l"/>
              </a:tabLs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Apotheker</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De apotheker zorgt ervoor dat de benodigde palliatieve medicatie op tijd beschikbaar is. Indien nodig, overlegt de apotheker met de huisarts over specifieke medicatie of dosisaanpassingen.</a:t>
            </a:r>
          </a:p>
          <a:p>
            <a:pPr marL="342900" lvl="0" indent="-342900">
              <a:lnSpc>
                <a:spcPct val="107000"/>
              </a:lnSpc>
              <a:spcAft>
                <a:spcPts val="800"/>
              </a:spcAft>
              <a:buFont typeface="+mj-lt"/>
              <a:buAutoNum type="arabicPeriod"/>
              <a:tabLst>
                <a:tab pos="457200" algn="l"/>
              </a:tabLs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Terugkoppeling</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Er vindt regelmatige terugkoppeling plaats tussen huisarts en apotheker om te waarborgen dat er geen tekorten ontstaan en dat de medicatie goed wordt afgestemd op de symptomen van de patiënt.</a:t>
            </a:r>
            <a:endParaRPr lang="nl-NL"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tabLst>
                <a:tab pos="457200" algn="l"/>
              </a:tabLs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Resultaatdoelstelling:</a:t>
            </a:r>
            <a:br>
              <a:rPr lang="nl-NL" sz="1600" kern="100" dirty="0">
                <a:effectLst/>
                <a:latin typeface="Aptos" panose="020B0004020202020204" pitchFamily="34" charset="0"/>
                <a:ea typeface="Aptos" panose="020B0004020202020204" pitchFamily="34" charset="0"/>
                <a:cs typeface="Times New Roman" panose="02020603050405020304" pitchFamily="18" charset="0"/>
              </a:rPr>
            </a:br>
            <a:r>
              <a:rPr lang="nl-NL" sz="1600" kern="100" dirty="0">
                <a:effectLst/>
                <a:latin typeface="Aptos" panose="020B0004020202020204" pitchFamily="34" charset="0"/>
                <a:ea typeface="Aptos" panose="020B0004020202020204" pitchFamily="34" charset="0"/>
                <a:cs typeface="Times New Roman" panose="02020603050405020304" pitchFamily="18" charset="0"/>
              </a:rPr>
              <a:t>Door de directe communicatie tussen huisarts en apotheker wordt de continuïteit en kwaliteit van de palliatieve zorg gewaarborgd. De patiënt ontvangt tijdig de juiste medicatie en hulpmiddelen, wat zorgt voor optimale symptoombestrijding en comfort in de laatste levensfase.</a:t>
            </a:r>
          </a:p>
          <a:p>
            <a:pPr>
              <a:lnSpc>
                <a:spcPct val="107000"/>
              </a:lnSpc>
              <a:spcAft>
                <a:spcPts val="800"/>
              </a:spcAft>
              <a:tabLst>
                <a:tab pos="457200" algn="l"/>
              </a:tabLs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Tree>
    <p:extLst>
      <p:ext uri="{BB962C8B-B14F-4D97-AF65-F5344CB8AC3E}">
        <p14:creationId xmlns:p14="http://schemas.microsoft.com/office/powerpoint/2010/main" val="426490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EE712-C9C7-4A02-8D39-DD6E1E92DA74}"/>
              </a:ext>
            </a:extLst>
          </p:cNvPr>
          <p:cNvSpPr>
            <a:spLocks noGrp="1"/>
          </p:cNvSpPr>
          <p:nvPr>
            <p:ph type="title"/>
          </p:nvPr>
        </p:nvSpPr>
        <p:spPr/>
        <p:txBody>
          <a:bodyPr/>
          <a:lstStyle/>
          <a:p>
            <a:r>
              <a:rPr lang="en-GB" dirty="0" err="1"/>
              <a:t>Maken</a:t>
            </a:r>
            <a:r>
              <a:rPr lang="en-GB" dirty="0"/>
              <a:t> van </a:t>
            </a:r>
            <a:r>
              <a:rPr lang="en-GB" dirty="0" err="1"/>
              <a:t>afspraken</a:t>
            </a:r>
            <a:r>
              <a:rPr lang="en-GB" dirty="0"/>
              <a:t> (2)</a:t>
            </a:r>
            <a:endParaRPr lang="LID4096" dirty="0"/>
          </a:p>
        </p:txBody>
      </p:sp>
      <p:sp>
        <p:nvSpPr>
          <p:cNvPr id="3" name="Tijdelijke aanduiding voor inhoud 2">
            <a:extLst>
              <a:ext uri="{FF2B5EF4-FFF2-40B4-BE49-F238E27FC236}">
                <a16:creationId xmlns:a16="http://schemas.microsoft.com/office/drawing/2014/main" id="{4F01E630-B036-F879-59A8-DCBA38A8EAA1}"/>
              </a:ext>
            </a:extLst>
          </p:cNvPr>
          <p:cNvSpPr>
            <a:spLocks noGrp="1"/>
          </p:cNvSpPr>
          <p:nvPr>
            <p:ph idx="1"/>
          </p:nvPr>
        </p:nvSpPr>
        <p:spPr>
          <a:xfrm>
            <a:off x="593557" y="1903145"/>
            <a:ext cx="11430000" cy="4475747"/>
          </a:xfrm>
        </p:spPr>
        <p:txBody>
          <a:bodyPr>
            <a:normAutofit/>
          </a:bodyPr>
          <a:lstStyle/>
          <a:p>
            <a:pPr>
              <a:lnSpc>
                <a:spcPct val="107000"/>
              </a:lnSpc>
              <a:spcAft>
                <a:spcPts val="800"/>
              </a:spcAf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Afspraak over medicatiereview</a:t>
            </a:r>
          </a:p>
          <a:p>
            <a:pPr>
              <a:lnSpc>
                <a:spcPct val="107000"/>
              </a:lnSpc>
              <a:spcAft>
                <a:spcPts val="800"/>
              </a:spcAf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Actie</a:t>
            </a:r>
          </a:p>
          <a:p>
            <a:pPr marL="342900" indent="-342900">
              <a:lnSpc>
                <a:spcPct val="107000"/>
              </a:lnSpc>
              <a:spcAft>
                <a:spcPts val="800"/>
              </a:spcAft>
              <a:buAutoNum type="arabicPeriod"/>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Huisarts: </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De huisarts informeert de apotheker over de volledige medicatie overzicht van de patiënt, zodat er een volledige medicatiebeoordeling kan plaatsvinden.</a:t>
            </a:r>
          </a:p>
          <a:p>
            <a:pPr marL="342900" indent="-342900">
              <a:lnSpc>
                <a:spcPct val="107000"/>
              </a:lnSpc>
              <a:spcAft>
                <a:spcPts val="800"/>
              </a:spcAft>
              <a:buAutoNum type="arabicPeriod"/>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Apotheker: </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De apotheker controleert de medicatie op mogelijke interacties, overdosering, of het voortzetten van niet-noodzakelijke medicatie, en bespreekt dit met de huisarts.</a:t>
            </a:r>
          </a:p>
          <a:p>
            <a:pPr marL="342900" indent="-342900">
              <a:lnSpc>
                <a:spcPct val="107000"/>
              </a:lnSpc>
              <a:spcAft>
                <a:spcPts val="800"/>
              </a:spcAft>
              <a:buAutoNum type="arabicPeriod"/>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Terugkoppeling: </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Op basis van de medicatiereview wordt er eventueel medicatie aangepast of gestopt.</a:t>
            </a:r>
          </a:p>
          <a:p>
            <a:pPr>
              <a:lnSpc>
                <a:spcPct val="107000"/>
              </a:lnSpc>
              <a:spcAft>
                <a:spcPts val="800"/>
              </a:spcAft>
            </a:pPr>
            <a:r>
              <a:rPr lang="nl-NL" sz="1600" b="1" kern="100" dirty="0">
                <a:effectLst/>
                <a:latin typeface="Aptos" panose="020B0004020202020204" pitchFamily="34" charset="0"/>
                <a:ea typeface="Aptos" panose="020B0004020202020204" pitchFamily="34" charset="0"/>
                <a:cs typeface="Times New Roman" panose="02020603050405020304" pitchFamily="18" charset="0"/>
              </a:rPr>
              <a:t>Resultaatdoelstelling:</a:t>
            </a:r>
            <a:br>
              <a:rPr lang="nl-NL" sz="1600" b="1" kern="100" dirty="0">
                <a:effectLst/>
                <a:latin typeface="Aptos" panose="020B0004020202020204" pitchFamily="34" charset="0"/>
                <a:ea typeface="Aptos" panose="020B0004020202020204" pitchFamily="34" charset="0"/>
                <a:cs typeface="Times New Roman" panose="02020603050405020304" pitchFamily="18" charset="0"/>
              </a:rPr>
            </a:br>
            <a:r>
              <a:rPr lang="nl-NL" sz="1600" kern="100" dirty="0">
                <a:effectLst/>
                <a:latin typeface="Aptos" panose="020B0004020202020204" pitchFamily="34" charset="0"/>
                <a:ea typeface="Aptos" panose="020B0004020202020204" pitchFamily="34" charset="0"/>
                <a:cs typeface="Times New Roman" panose="02020603050405020304" pitchFamily="18" charset="0"/>
              </a:rPr>
              <a:t>De patiënt ontvangt alleen de medicatie die echt noodzakelijk is, met een focus op symptoombestrijding en comfort, en mogelijke interacties of bijwerkingen worden geminimaliseerd.</a:t>
            </a:r>
          </a:p>
          <a:p>
            <a:endParaRPr lang="LID4096" dirty="0"/>
          </a:p>
        </p:txBody>
      </p:sp>
    </p:spTree>
    <p:extLst>
      <p:ext uri="{BB962C8B-B14F-4D97-AF65-F5344CB8AC3E}">
        <p14:creationId xmlns:p14="http://schemas.microsoft.com/office/powerpoint/2010/main" val="23199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FE487-5A95-AFC9-DE1C-55288715A769}"/>
              </a:ext>
            </a:extLst>
          </p:cNvPr>
          <p:cNvSpPr>
            <a:spLocks noGrp="1"/>
          </p:cNvSpPr>
          <p:nvPr>
            <p:ph type="title"/>
          </p:nvPr>
        </p:nvSpPr>
        <p:spPr>
          <a:xfrm>
            <a:off x="1171074" y="220579"/>
            <a:ext cx="5334000" cy="1524000"/>
          </a:xfrm>
        </p:spPr>
        <p:txBody>
          <a:bodyPr>
            <a:normAutofit/>
          </a:bodyPr>
          <a:lstStyle/>
          <a:p>
            <a:r>
              <a:rPr lang="en-GB" sz="3600" dirty="0" err="1"/>
              <a:t>Evaluatie</a:t>
            </a:r>
            <a:endParaRPr lang="LID4096" sz="3600" dirty="0"/>
          </a:p>
        </p:txBody>
      </p:sp>
      <p:sp>
        <p:nvSpPr>
          <p:cNvPr id="3" name="Tijdelijke aanduiding voor inhoud 2">
            <a:extLst>
              <a:ext uri="{FF2B5EF4-FFF2-40B4-BE49-F238E27FC236}">
                <a16:creationId xmlns:a16="http://schemas.microsoft.com/office/drawing/2014/main" id="{4977E927-6C79-B027-5616-24F660881DC8}"/>
              </a:ext>
            </a:extLst>
          </p:cNvPr>
          <p:cNvSpPr>
            <a:spLocks noGrp="1"/>
          </p:cNvSpPr>
          <p:nvPr>
            <p:ph idx="1"/>
          </p:nvPr>
        </p:nvSpPr>
        <p:spPr>
          <a:xfrm>
            <a:off x="762000" y="2286000"/>
            <a:ext cx="5334000" cy="3810001"/>
          </a:xfrm>
        </p:spPr>
        <p:txBody>
          <a:bodyPr>
            <a:normAutofit/>
          </a:bodyPr>
          <a:lstStyle/>
          <a:p>
            <a:pPr>
              <a:spcAft>
                <a:spcPts val="800"/>
              </a:spcAft>
            </a:pPr>
            <a:endParaRPr lang="nl-NL"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Font typeface="Arial" panose="020B0604020202020204" pitchFamily="34" charset="0"/>
              <a:buChar char="•"/>
            </a:pPr>
            <a:r>
              <a:rPr lang="nl-NL" sz="2200" kern="100" dirty="0">
                <a:effectLst/>
                <a:latin typeface="Aptos" panose="020B0004020202020204" pitchFamily="34" charset="0"/>
                <a:ea typeface="Aptos" panose="020B0004020202020204" pitchFamily="34" charset="0"/>
                <a:cs typeface="Times New Roman" panose="02020603050405020304" pitchFamily="18" charset="0"/>
              </a:rPr>
              <a:t>  Stel een datum vast voor het evalueren </a:t>
            </a:r>
            <a:r>
              <a:rPr lang="nl-NL" sz="2200" kern="100" dirty="0">
                <a:latin typeface="Aptos" panose="020B0004020202020204" pitchFamily="34" charset="0"/>
                <a:ea typeface="Aptos" panose="020B0004020202020204" pitchFamily="34" charset="0"/>
                <a:cs typeface="Times New Roman" panose="02020603050405020304" pitchFamily="18" charset="0"/>
              </a:rPr>
              <a:t>   </a:t>
            </a:r>
            <a:r>
              <a:rPr lang="nl-NL" sz="2200" kern="100" dirty="0">
                <a:effectLst/>
                <a:latin typeface="Aptos" panose="020B0004020202020204" pitchFamily="34" charset="0"/>
                <a:ea typeface="Aptos" panose="020B0004020202020204" pitchFamily="34" charset="0"/>
                <a:cs typeface="Times New Roman" panose="02020603050405020304" pitchFamily="18" charset="0"/>
              </a:rPr>
              <a:t>van de gemaakte afspraken.</a:t>
            </a:r>
          </a:p>
          <a:p>
            <a:pPr>
              <a:spcAft>
                <a:spcPts val="800"/>
              </a:spcAft>
              <a:buFont typeface="Arial" panose="020B0604020202020204" pitchFamily="34" charset="0"/>
              <a:buChar char="•"/>
            </a:pPr>
            <a:r>
              <a:rPr lang="nl-NL" sz="2200" kern="100" dirty="0">
                <a:effectLst/>
                <a:latin typeface="Aptos" panose="020B0004020202020204" pitchFamily="34" charset="0"/>
                <a:ea typeface="Aptos" panose="020B0004020202020204" pitchFamily="34" charset="0"/>
                <a:cs typeface="Times New Roman" panose="02020603050405020304" pitchFamily="18" charset="0"/>
              </a:rPr>
              <a:t>  Noem verbeterpunten op.</a:t>
            </a:r>
          </a:p>
          <a:p>
            <a:pPr>
              <a:spcAft>
                <a:spcPts val="800"/>
              </a:spcAft>
              <a:buFont typeface="Arial" panose="020B0604020202020204" pitchFamily="34" charset="0"/>
              <a:buChar char="•"/>
            </a:pPr>
            <a:r>
              <a:rPr lang="nl-NL" sz="2200" kern="100" dirty="0">
                <a:latin typeface="Aptos" panose="020B0004020202020204" pitchFamily="34" charset="0"/>
                <a:ea typeface="Aptos" panose="020B0004020202020204" pitchFamily="34" charset="0"/>
                <a:cs typeface="Times New Roman" panose="02020603050405020304" pitchFamily="18" charset="0"/>
              </a:rPr>
              <a:t>  Evaluatieformulieren voor 31-12’25 ingevuld mailen naar info@efdh.nl</a:t>
            </a:r>
            <a:endParaRPr lang="nl-NL"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sz="2200" dirty="0"/>
          </a:p>
        </p:txBody>
      </p:sp>
      <p:pic>
        <p:nvPicPr>
          <p:cNvPr id="4" name="Tijdelijke aanduiding voor inhoud 3">
            <a:extLst>
              <a:ext uri="{FF2B5EF4-FFF2-40B4-BE49-F238E27FC236}">
                <a16:creationId xmlns:a16="http://schemas.microsoft.com/office/drawing/2014/main" id="{E9968320-4686-2995-8F5B-AEC67FAE1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425" y="1251589"/>
            <a:ext cx="4810539" cy="4810539"/>
          </a:xfrm>
          <a:prstGeom prst="rect">
            <a:avLst/>
          </a:prstGeom>
        </p:spPr>
      </p:pic>
    </p:spTree>
    <p:extLst>
      <p:ext uri="{BB962C8B-B14F-4D97-AF65-F5344CB8AC3E}">
        <p14:creationId xmlns:p14="http://schemas.microsoft.com/office/powerpoint/2010/main" val="1603988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3" name="Rectangle 9">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24"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3">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77A4E7-D245-95E0-1865-DE5E76DC36D1}"/>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err="1">
                <a:solidFill>
                  <a:schemeClr val="tx1">
                    <a:lumMod val="85000"/>
                    <a:lumOff val="15000"/>
                  </a:schemeClr>
                </a:solidFill>
              </a:rPr>
              <a:t>Afsluiting</a:t>
            </a:r>
            <a:r>
              <a:rPr lang="en-US" sz="8000" dirty="0">
                <a:solidFill>
                  <a:schemeClr val="tx1">
                    <a:lumMod val="85000"/>
                    <a:lumOff val="15000"/>
                  </a:schemeClr>
                </a:solidFill>
              </a:rPr>
              <a:t> </a:t>
            </a:r>
          </a:p>
        </p:txBody>
      </p:sp>
      <p:pic>
        <p:nvPicPr>
          <p:cNvPr id="3" name="Afbeelding 5" descr="Afbeelding met creativiteit&#10;&#10;Beschrijving automatisch gegenereerd met lage betrouwbaarheid">
            <a:extLst>
              <a:ext uri="{FF2B5EF4-FFF2-40B4-BE49-F238E27FC236}">
                <a16:creationId xmlns:a16="http://schemas.microsoft.com/office/drawing/2014/main" id="{04CDA218-A23B-B50C-56E7-B39434B56D64}"/>
              </a:ext>
            </a:extLst>
          </p:cNvPr>
          <p:cNvPicPr>
            <a:picLocks noChangeAspect="1"/>
          </p:cNvPicPr>
          <p:nvPr/>
        </p:nvPicPr>
        <p:blipFill>
          <a:blip r:embed="rId3">
            <a:extLst>
              <a:ext uri="{28A0092B-C50C-407E-A947-70E740481C1C}">
                <a14:useLocalDpi xmlns:a14="http://schemas.microsoft.com/office/drawing/2010/main" val="0"/>
              </a:ext>
            </a:extLst>
          </a:blip>
          <a:srcRect l="27864" r="-2" b="-2"/>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15">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17">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8" name="Rectangle 19">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128776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FFF41D-8BB8-F649-D420-5B94B1F4CC92}"/>
              </a:ext>
            </a:extLst>
          </p:cNvPr>
          <p:cNvSpPr>
            <a:spLocks noGrp="1"/>
          </p:cNvSpPr>
          <p:nvPr>
            <p:ph type="title"/>
          </p:nvPr>
        </p:nvSpPr>
        <p:spPr>
          <a:xfrm>
            <a:off x="1097280" y="286603"/>
            <a:ext cx="10058400" cy="1450757"/>
          </a:xfrm>
        </p:spPr>
        <p:txBody>
          <a:bodyPr>
            <a:normAutofit/>
          </a:bodyPr>
          <a:lstStyle/>
          <a:p>
            <a:r>
              <a:rPr lang="en-GB" dirty="0" err="1"/>
              <a:t>Instructies</a:t>
            </a:r>
            <a:r>
              <a:rPr lang="en-GB" dirty="0"/>
              <a:t> Kahoot </a:t>
            </a:r>
            <a:endParaRPr lang="LID4096" dirty="0"/>
          </a:p>
        </p:txBody>
      </p:sp>
      <p:cxnSp>
        <p:nvCxnSpPr>
          <p:cNvPr id="16" name="Straight Connector 15">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3E07F0E-D838-DF07-9235-7A9EB2DC8647}"/>
              </a:ext>
            </a:extLst>
          </p:cNvPr>
          <p:cNvSpPr>
            <a:spLocks noGrp="1"/>
          </p:cNvSpPr>
          <p:nvPr>
            <p:ph idx="1"/>
          </p:nvPr>
        </p:nvSpPr>
        <p:spPr>
          <a:xfrm>
            <a:off x="1097279" y="1845734"/>
            <a:ext cx="6454987" cy="4023360"/>
          </a:xfrm>
        </p:spPr>
        <p:txBody>
          <a:bodyPr>
            <a:normAutofit/>
          </a:bodyPr>
          <a:lstStyle/>
          <a:p>
            <a:pPr marL="0" indent="0">
              <a:buNone/>
            </a:pPr>
            <a:r>
              <a:rPr lang="nl-NL" dirty="0"/>
              <a:t>Instructies voor starten van de </a:t>
            </a:r>
            <a:r>
              <a:rPr lang="nl-NL" dirty="0" err="1"/>
              <a:t>Kahoot</a:t>
            </a:r>
            <a:r>
              <a:rPr lang="nl-NL" dirty="0"/>
              <a:t>! </a:t>
            </a:r>
          </a:p>
          <a:p>
            <a:r>
              <a:rPr lang="nl-NL" dirty="0"/>
              <a:t>Log </a:t>
            </a:r>
            <a:r>
              <a:rPr lang="nl-NL" dirty="0">
                <a:hlinkClick r:id="rId2"/>
              </a:rPr>
              <a:t>hier</a:t>
            </a:r>
            <a:r>
              <a:rPr lang="nl-NL" dirty="0"/>
              <a:t> in. </a:t>
            </a:r>
          </a:p>
          <a:p>
            <a:pPr marL="342900" indent="-342900">
              <a:buFont typeface="Arial" panose="020B0604020202020204" pitchFamily="34" charset="0"/>
              <a:buChar char="•"/>
            </a:pPr>
            <a:r>
              <a:rPr lang="nl-NL" dirty="0"/>
              <a:t>Start de kennistoets als iedereen is ingelogd.</a:t>
            </a:r>
          </a:p>
          <a:p>
            <a:endParaRPr lang="nl-NL" dirty="0"/>
          </a:p>
          <a:p>
            <a:r>
              <a:rPr lang="nl-NL" dirty="0"/>
              <a:t>Voor de deelnemers:</a:t>
            </a:r>
          </a:p>
          <a:p>
            <a:pPr marL="342900" indent="-342900">
              <a:buFont typeface="Arial" panose="020B0604020202020204" pitchFamily="34" charset="0"/>
              <a:buChar char="•"/>
            </a:pPr>
            <a:r>
              <a:rPr lang="nl-NL" dirty="0"/>
              <a:t>Ga via smartphone of tablet naar </a:t>
            </a:r>
            <a:r>
              <a:rPr lang="nl-NL" dirty="0">
                <a:hlinkClick r:id="rId3"/>
              </a:rPr>
              <a:t>www.kahoot.it</a:t>
            </a:r>
            <a:r>
              <a:rPr lang="nl-NL" dirty="0"/>
              <a:t>.</a:t>
            </a:r>
          </a:p>
          <a:p>
            <a:pPr marL="342900" indent="-342900">
              <a:buFont typeface="Arial" panose="020B0604020202020204" pitchFamily="34" charset="0"/>
              <a:buChar char="•"/>
            </a:pPr>
            <a:r>
              <a:rPr lang="nl-NL" dirty="0"/>
              <a:t>Log in door invullen van de spel-pin.</a:t>
            </a:r>
          </a:p>
          <a:p>
            <a:endParaRPr lang="LID4096" dirty="0"/>
          </a:p>
        </p:txBody>
      </p:sp>
      <p:pic>
        <p:nvPicPr>
          <p:cNvPr id="9" name="Graphic 8">
            <a:extLst>
              <a:ext uri="{FF2B5EF4-FFF2-40B4-BE49-F238E27FC236}">
                <a16:creationId xmlns:a16="http://schemas.microsoft.com/office/drawing/2014/main" id="{075BEA13-F693-6EC7-28BB-71043A56F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0570" y="3117734"/>
            <a:ext cx="3135109" cy="1068180"/>
          </a:xfrm>
          <a:prstGeom prst="rect">
            <a:avLst/>
          </a:prstGeom>
        </p:spPr>
      </p:pic>
      <p:sp>
        <p:nvSpPr>
          <p:cNvPr id="18" name="Rectangle 17">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0" name="Rectangle 19">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3463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A5516-2987-6F3C-0734-980D72CC9D02}"/>
              </a:ext>
            </a:extLst>
          </p:cNvPr>
          <p:cNvSpPr>
            <a:spLocks noGrp="1"/>
          </p:cNvSpPr>
          <p:nvPr>
            <p:ph type="title"/>
          </p:nvPr>
        </p:nvSpPr>
        <p:spPr/>
        <p:txBody>
          <a:bodyPr>
            <a:normAutofit/>
          </a:bodyPr>
          <a:lstStyle/>
          <a:p>
            <a:r>
              <a:rPr lang="nl-NL" sz="4400" dirty="0">
                <a:effectLst/>
                <a:ea typeface="Aptos" panose="020B0004020202020204" pitchFamily="34" charset="0"/>
                <a:cs typeface="Times New Roman" panose="02020603050405020304" pitchFamily="18" charset="0"/>
              </a:rPr>
              <a:t>Algemene Kennis Palliatieve Zorg</a:t>
            </a:r>
            <a:r>
              <a:rPr lang="en-GB" sz="4400" dirty="0"/>
              <a:t> </a:t>
            </a:r>
            <a:endParaRPr lang="LID4096" sz="4400" dirty="0"/>
          </a:p>
        </p:txBody>
      </p:sp>
      <p:sp>
        <p:nvSpPr>
          <p:cNvPr id="3" name="Tijdelijke aanduiding voor inhoud 2">
            <a:extLst>
              <a:ext uri="{FF2B5EF4-FFF2-40B4-BE49-F238E27FC236}">
                <a16:creationId xmlns:a16="http://schemas.microsoft.com/office/drawing/2014/main" id="{E88834E0-3172-D82D-CC88-B95CB328BF88}"/>
              </a:ext>
            </a:extLst>
          </p:cNvPr>
          <p:cNvSpPr>
            <a:spLocks noGrp="1"/>
          </p:cNvSpPr>
          <p:nvPr>
            <p:ph idx="1"/>
          </p:nvPr>
        </p:nvSpPr>
        <p:spPr/>
        <p:txBody>
          <a:bodyPr>
            <a:normAutofit/>
          </a:bodyPr>
          <a:lstStyle/>
          <a:p>
            <a:pPr marL="342900" lvl="0" indent="-342900">
              <a:lnSpc>
                <a:spcPct val="107000"/>
              </a:lnSpc>
              <a:spcAft>
                <a:spcPts val="800"/>
              </a:spcAft>
              <a:buFont typeface="+mj-lt"/>
              <a:buAutoNum type="arabicPeriod"/>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Wat is de definitie van palliatieve zorg?</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Zorg gericht op genezing van de patiënt</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Zorg gericht op het verlichten van lijden en verbeteren van 	kwaliteit van leven van de patiënt en naasten</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Zorg die alleen wordt toegepast in de laatste levensdagen</a:t>
            </a:r>
          </a:p>
          <a:p>
            <a:endParaRPr lang="LID4096" dirty="0"/>
          </a:p>
        </p:txBody>
      </p:sp>
    </p:spTree>
    <p:extLst>
      <p:ext uri="{BB962C8B-B14F-4D97-AF65-F5344CB8AC3E}">
        <p14:creationId xmlns:p14="http://schemas.microsoft.com/office/powerpoint/2010/main" val="144039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58A44FF-EA37-402F-55F9-01A3E5345454}"/>
              </a:ext>
            </a:extLst>
          </p:cNvPr>
          <p:cNvSpPr>
            <a:spLocks noGrp="1"/>
          </p:cNvSpPr>
          <p:nvPr>
            <p:ph idx="1"/>
          </p:nvPr>
        </p:nvSpPr>
        <p:spPr>
          <a:xfrm>
            <a:off x="1097279" y="1845734"/>
            <a:ext cx="10657573" cy="4023360"/>
          </a:xfrm>
        </p:spPr>
        <p:txBody>
          <a:bodyPr>
            <a:normAutofit fontScale="85000" lnSpcReduction="20000"/>
          </a:bodyPr>
          <a:lstStyle/>
          <a:p>
            <a:pPr marL="514350" lvl="0" indent="-514350">
              <a:lnSpc>
                <a:spcPct val="107000"/>
              </a:lnSpc>
              <a:spcAft>
                <a:spcPts val="800"/>
              </a:spcAft>
              <a:buAutoNum type="arabicPeriod" startAt="2"/>
              <a:tabLst>
                <a:tab pos="457200" algn="l"/>
              </a:tabLst>
            </a:pPr>
            <a:r>
              <a:rPr lang="nl-NL" sz="3000" b="1" kern="100" dirty="0">
                <a:effectLst/>
                <a:latin typeface="Aptos" panose="020B0004020202020204" pitchFamily="34" charset="0"/>
                <a:ea typeface="Aptos" panose="020B0004020202020204" pitchFamily="34" charset="0"/>
                <a:cs typeface="Times New Roman" panose="02020603050405020304" pitchFamily="18" charset="0"/>
              </a:rPr>
              <a:t>Welke van de volgende fases behoren tot de palliatieve zorg?</a:t>
            </a:r>
            <a:r>
              <a:rPr lang="nl-NL" sz="3000" kern="100" dirty="0">
                <a:effectLst/>
                <a:latin typeface="Aptos" panose="020B0004020202020204" pitchFamily="34" charset="0"/>
                <a:ea typeface="Aptos" panose="020B0004020202020204" pitchFamily="34" charset="0"/>
                <a:cs typeface="Times New Roman" panose="02020603050405020304" pitchFamily="18" charset="0"/>
              </a:rPr>
              <a:t> 	(Meerdere antwoorden mogelijk)</a:t>
            </a:r>
          </a:p>
          <a:p>
            <a:pPr lvl="0">
              <a:lnSpc>
                <a:spcPct val="107000"/>
              </a:lnSpc>
              <a:spcAft>
                <a:spcPts val="800"/>
              </a:spcAft>
              <a:buFont typeface="Courier New" panose="02070309020205020404" pitchFamily="49" charset="0"/>
              <a:buChar char="o"/>
              <a:tabLst>
                <a:tab pos="457200" algn="l"/>
              </a:tabLst>
            </a:pPr>
            <a:r>
              <a:rPr lang="nl-NL" sz="3000" kern="100" dirty="0">
                <a:effectLst/>
                <a:latin typeface="Aptos" panose="020B0004020202020204" pitchFamily="34" charset="0"/>
                <a:ea typeface="Aptos" panose="020B0004020202020204" pitchFamily="34" charset="0"/>
                <a:cs typeface="Times New Roman" panose="02020603050405020304" pitchFamily="18" charset="0"/>
              </a:rPr>
              <a:t>  Ziektegerichte fase</a:t>
            </a:r>
          </a:p>
          <a:p>
            <a:pPr lvl="0">
              <a:lnSpc>
                <a:spcPct val="107000"/>
              </a:lnSpc>
              <a:spcAft>
                <a:spcPts val="800"/>
              </a:spcAft>
              <a:buFont typeface="Courier New" panose="02070309020205020404" pitchFamily="49" charset="0"/>
              <a:buChar char="o"/>
              <a:tabLst>
                <a:tab pos="457200" algn="l"/>
              </a:tabLst>
            </a:pPr>
            <a:r>
              <a:rPr lang="nl-NL" sz="3000" kern="100" dirty="0">
                <a:effectLst/>
                <a:latin typeface="Aptos" panose="020B0004020202020204" pitchFamily="34" charset="0"/>
                <a:ea typeface="Aptos" panose="020B0004020202020204" pitchFamily="34" charset="0"/>
                <a:cs typeface="Times New Roman" panose="02020603050405020304" pitchFamily="18" charset="0"/>
              </a:rPr>
              <a:t>  Acute fase</a:t>
            </a:r>
          </a:p>
          <a:p>
            <a:pPr lvl="0">
              <a:lnSpc>
                <a:spcPct val="107000"/>
              </a:lnSpc>
              <a:spcAft>
                <a:spcPts val="800"/>
              </a:spcAft>
              <a:buFont typeface="Courier New" panose="02070309020205020404" pitchFamily="49" charset="0"/>
              <a:buChar char="o"/>
              <a:tabLst>
                <a:tab pos="457200" algn="l"/>
              </a:tabLst>
            </a:pPr>
            <a:r>
              <a:rPr lang="nl-NL" sz="3000" kern="100" dirty="0">
                <a:effectLst/>
                <a:latin typeface="Aptos" panose="020B0004020202020204" pitchFamily="34" charset="0"/>
                <a:ea typeface="Aptos" panose="020B0004020202020204" pitchFamily="34" charset="0"/>
                <a:cs typeface="Times New Roman" panose="02020603050405020304" pitchFamily="18" charset="0"/>
              </a:rPr>
              <a:t>  Terminale fase </a:t>
            </a:r>
          </a:p>
          <a:p>
            <a:pPr lvl="0">
              <a:lnSpc>
                <a:spcPct val="107000"/>
              </a:lnSpc>
              <a:spcAft>
                <a:spcPts val="800"/>
              </a:spcAft>
              <a:buFont typeface="Courier New" panose="02070309020205020404" pitchFamily="49" charset="0"/>
              <a:buChar char="o"/>
              <a:tabLst>
                <a:tab pos="457200" algn="l"/>
              </a:tabLst>
            </a:pPr>
            <a:r>
              <a:rPr lang="nl-NL" sz="3000" kern="100" dirty="0">
                <a:effectLst/>
                <a:latin typeface="Aptos" panose="020B0004020202020204" pitchFamily="34" charset="0"/>
                <a:ea typeface="Aptos" panose="020B0004020202020204" pitchFamily="34" charset="0"/>
                <a:cs typeface="Times New Roman" panose="02020603050405020304" pitchFamily="18" charset="0"/>
              </a:rPr>
              <a:t>  Herstelfase</a:t>
            </a:r>
          </a:p>
          <a:p>
            <a:pPr lvl="0">
              <a:lnSpc>
                <a:spcPct val="107000"/>
              </a:lnSpc>
              <a:spcAft>
                <a:spcPts val="800"/>
              </a:spcAft>
              <a:buFont typeface="Courier New" panose="02070309020205020404" pitchFamily="49" charset="0"/>
              <a:buChar char="o"/>
              <a:tabLst>
                <a:tab pos="457200" algn="l"/>
              </a:tabLst>
            </a:pPr>
            <a:r>
              <a:rPr lang="nl-NL" sz="3000" kern="100" dirty="0">
                <a:effectLst/>
                <a:latin typeface="Aptos" panose="020B0004020202020204" pitchFamily="34" charset="0"/>
                <a:ea typeface="Aptos" panose="020B0004020202020204" pitchFamily="34" charset="0"/>
                <a:cs typeface="Times New Roman" panose="02020603050405020304" pitchFamily="18" charset="0"/>
              </a:rPr>
              <a:t>  Symptoomgerichte fase </a:t>
            </a:r>
          </a:p>
          <a:p>
            <a:endParaRPr lang="LID4096" dirty="0"/>
          </a:p>
        </p:txBody>
      </p:sp>
    </p:spTree>
    <p:extLst>
      <p:ext uri="{BB962C8B-B14F-4D97-AF65-F5344CB8AC3E}">
        <p14:creationId xmlns:p14="http://schemas.microsoft.com/office/powerpoint/2010/main" val="175131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FEC6CB9-E3A2-F18E-5E07-1ECABCCF5285}"/>
              </a:ext>
            </a:extLst>
          </p:cNvPr>
          <p:cNvSpPr>
            <a:spLocks noGrp="1"/>
          </p:cNvSpPr>
          <p:nvPr>
            <p:ph idx="1"/>
          </p:nvPr>
        </p:nvSpPr>
        <p:spPr>
          <a:xfrm>
            <a:off x="1097280" y="1845734"/>
            <a:ext cx="10176309" cy="4023360"/>
          </a:xfrm>
        </p:spPr>
        <p:txBody>
          <a:bodyPr>
            <a:normAutofit/>
          </a:bodyPr>
          <a:lstStyle/>
          <a:p>
            <a:pPr marL="514350" lvl="0" indent="-514350">
              <a:lnSpc>
                <a:spcPct val="107000"/>
              </a:lnSpc>
              <a:spcAft>
                <a:spcPts val="800"/>
              </a:spcAft>
              <a:buAutoNum type="arabicPeriod" startAt="3"/>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Op welke gebieden richt palliatieve zorg zich?</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(Meerdere antwoorden mogelijk)</a:t>
            </a:r>
          </a:p>
          <a:p>
            <a:pPr lvl="0">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Lichamelijke symptomen 		</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Psychosociale ondersteuning </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Spirituele begeleiding </a:t>
            </a:r>
          </a:p>
          <a:p>
            <a:pPr lvl="0">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Enkel op fysieke pijnbestrijding</a:t>
            </a:r>
          </a:p>
          <a:p>
            <a:endParaRPr lang="LID4096" dirty="0"/>
          </a:p>
        </p:txBody>
      </p:sp>
    </p:spTree>
    <p:extLst>
      <p:ext uri="{BB962C8B-B14F-4D97-AF65-F5344CB8AC3E}">
        <p14:creationId xmlns:p14="http://schemas.microsoft.com/office/powerpoint/2010/main" val="20292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2A45E6-93C3-B5F6-BC3E-2BD26BEE5FB9}"/>
              </a:ext>
            </a:extLst>
          </p:cNvPr>
          <p:cNvSpPr>
            <a:spLocks noGrp="1"/>
          </p:cNvSpPr>
          <p:nvPr>
            <p:ph idx="1"/>
          </p:nvPr>
        </p:nvSpPr>
        <p:spPr/>
        <p:txBody>
          <a:bodyPr/>
          <a:lstStyle/>
          <a:p>
            <a:pPr marL="514350" lvl="0" indent="-514350">
              <a:lnSpc>
                <a:spcPct val="107000"/>
              </a:lnSpc>
              <a:spcAft>
                <a:spcPts val="800"/>
              </a:spcAft>
              <a:buAutoNum type="arabicPeriod" startAt="4"/>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Hoe vaak kom je in aanraking met patiënten die palliatieve   	zorg nodig hebben?</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Courier New" panose="02070309020205020404" pitchFamily="49" charset="0"/>
              <a:buChar char="o"/>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Wekelijks</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Maandelijks</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Een paar keer per jaar</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Zelden</a:t>
            </a:r>
          </a:p>
          <a:p>
            <a:endParaRPr lang="LID4096" dirty="0"/>
          </a:p>
        </p:txBody>
      </p:sp>
    </p:spTree>
    <p:extLst>
      <p:ext uri="{BB962C8B-B14F-4D97-AF65-F5344CB8AC3E}">
        <p14:creationId xmlns:p14="http://schemas.microsoft.com/office/powerpoint/2010/main" val="108057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8BDE8-D502-24D7-E163-9AA2F02392C8}"/>
              </a:ext>
            </a:extLst>
          </p:cNvPr>
          <p:cNvSpPr>
            <a:spLocks noGrp="1"/>
          </p:cNvSpPr>
          <p:nvPr>
            <p:ph type="title"/>
          </p:nvPr>
        </p:nvSpPr>
        <p:spPr>
          <a:xfrm>
            <a:off x="1097280" y="1253601"/>
            <a:ext cx="10668000" cy="1011141"/>
          </a:xfrm>
        </p:spPr>
        <p:txBody>
          <a:bodyPr>
            <a:normAutofit fontScale="90000"/>
          </a:bodyPr>
          <a:lstStyle/>
          <a:p>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1800" b="1" kern="100" dirty="0">
                <a:effectLst/>
                <a:latin typeface="Aptos" panose="020B0004020202020204" pitchFamily="34" charset="0"/>
                <a:ea typeface="Aptos" panose="020B0004020202020204" pitchFamily="34" charset="0"/>
                <a:cs typeface="Times New Roman" panose="02020603050405020304" pitchFamily="18" charset="0"/>
              </a:rPr>
            </a:br>
            <a:br>
              <a:rPr lang="nl-NL" sz="3100" b="1" kern="100" dirty="0">
                <a:effectLst/>
                <a:latin typeface="Aptos" panose="020B0004020202020204" pitchFamily="34" charset="0"/>
                <a:ea typeface="Aptos" panose="020B0004020202020204" pitchFamily="34" charset="0"/>
                <a:cs typeface="Times New Roman" panose="02020603050405020304" pitchFamily="18" charset="0"/>
              </a:rPr>
            </a:br>
            <a:r>
              <a:rPr lang="nl-NL" sz="3600" kern="100" dirty="0">
                <a:effectLst/>
                <a:latin typeface="Aptos" panose="020B0004020202020204" pitchFamily="34" charset="0"/>
                <a:ea typeface="Aptos" panose="020B0004020202020204" pitchFamily="34" charset="0"/>
                <a:cs typeface="Times New Roman" panose="02020603050405020304" pitchFamily="18" charset="0"/>
              </a:rPr>
              <a:t>Kennis van Medicatie en Symptomatische Behandeling</a:t>
            </a:r>
            <a:br>
              <a:rPr lang="nl-NL" sz="4400" kern="100" dirty="0">
                <a:effectLst/>
                <a:latin typeface="Aptos" panose="020B0004020202020204" pitchFamily="34" charset="0"/>
                <a:ea typeface="Aptos" panose="020B0004020202020204" pitchFamily="34" charset="0"/>
                <a:cs typeface="Times New Roman" panose="02020603050405020304" pitchFamily="18" charset="0"/>
              </a:rPr>
            </a:br>
            <a:endParaRPr lang="LID4096" dirty="0"/>
          </a:p>
        </p:txBody>
      </p:sp>
      <p:sp>
        <p:nvSpPr>
          <p:cNvPr id="3" name="Tijdelijke aanduiding voor inhoud 2">
            <a:extLst>
              <a:ext uri="{FF2B5EF4-FFF2-40B4-BE49-F238E27FC236}">
                <a16:creationId xmlns:a16="http://schemas.microsoft.com/office/drawing/2014/main" id="{2A5C3AB3-1F5C-3889-C1F7-BB5AEB0246E7}"/>
              </a:ext>
            </a:extLst>
          </p:cNvPr>
          <p:cNvSpPr>
            <a:spLocks noGrp="1"/>
          </p:cNvSpPr>
          <p:nvPr>
            <p:ph idx="1"/>
          </p:nvPr>
        </p:nvSpPr>
        <p:spPr/>
        <p:txBody>
          <a:bodyPr/>
          <a:lstStyle/>
          <a:p>
            <a:pPr marL="342900" lvl="0" indent="-342900">
              <a:lnSpc>
                <a:spcPct val="107000"/>
              </a:lnSpc>
              <a:spcAft>
                <a:spcPts val="800"/>
              </a:spcAft>
              <a:buFont typeface="+mj-lt"/>
              <a:buAutoNum type="arabicPeriod" startAt="5"/>
              <a:tabLst>
                <a:tab pos="457200" algn="l"/>
              </a:tabLst>
            </a:pPr>
            <a:r>
              <a:rPr lang="nl-NL" sz="2800" b="1" kern="100" dirty="0">
                <a:effectLst/>
                <a:latin typeface="Aptos" panose="020B0004020202020204" pitchFamily="34" charset="0"/>
                <a:ea typeface="Aptos" panose="020B0004020202020204" pitchFamily="34" charset="0"/>
                <a:cs typeface="Times New Roman" panose="02020603050405020304" pitchFamily="18" charset="0"/>
              </a:rPr>
              <a:t> Wat is de eerste keuze voor pijnstilling bij een palliatieve  	patiënt met matige tot ernstige pijn?</a:t>
            </a:r>
            <a:endParaRPr lang="nl-NL" sz="2800" b="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Paracetamol</a:t>
            </a:r>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2800" kern="100" dirty="0" err="1">
                <a:effectLst/>
                <a:latin typeface="Aptos" panose="020B0004020202020204" pitchFamily="34" charset="0"/>
                <a:ea typeface="Aptos" panose="020B0004020202020204" pitchFamily="34" charset="0"/>
                <a:cs typeface="Times New Roman" panose="02020603050405020304" pitchFamily="18" charset="0"/>
              </a:rPr>
              <a:t>NSAID’s</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 (bijv. ibuprofen)</a:t>
            </a:r>
          </a:p>
          <a:p>
            <a:pPr>
              <a:lnSpc>
                <a:spcPct val="107000"/>
              </a:lnSpc>
              <a:spcAft>
                <a:spcPts val="800"/>
              </a:spcAft>
              <a:buFont typeface="Courier New" panose="02070309020205020404" pitchFamily="49" charset="0"/>
              <a:buChar char="o"/>
              <a:tabLst>
                <a:tab pos="457200" algn="l"/>
              </a:tabLst>
            </a:pPr>
            <a:r>
              <a:rPr lang="nl-NL" sz="2800" kern="100" dirty="0">
                <a:latin typeface="Aptos" panose="020B0004020202020204" pitchFamily="34" charset="0"/>
                <a:ea typeface="Aptos" panose="020B0004020202020204" pitchFamily="34" charset="0"/>
                <a:cs typeface="Times New Roman" panose="02020603050405020304" pitchFamily="18" charset="0"/>
              </a:rPr>
              <a:t>  </a:t>
            </a:r>
            <a:r>
              <a:rPr lang="nl-NL" sz="2800" kern="100" dirty="0">
                <a:effectLst/>
                <a:latin typeface="Aptos" panose="020B0004020202020204" pitchFamily="34" charset="0"/>
                <a:ea typeface="Aptos" panose="020B0004020202020204" pitchFamily="34" charset="0"/>
                <a:cs typeface="Times New Roman" panose="02020603050405020304" pitchFamily="18" charset="0"/>
              </a:rPr>
              <a:t>Opioïden (bijv. morfine) </a:t>
            </a:r>
            <a:endParaRPr lang="nl-NL" sz="2800" dirty="0"/>
          </a:p>
          <a:p>
            <a:pPr>
              <a:lnSpc>
                <a:spcPct val="107000"/>
              </a:lnSpc>
              <a:spcAft>
                <a:spcPts val="800"/>
              </a:spcAft>
              <a:buFont typeface="Courier New" panose="02070309020205020404" pitchFamily="49" charset="0"/>
              <a:buChar char="o"/>
              <a:tabLst>
                <a:tab pos="457200" algn="l"/>
              </a:tabLst>
            </a:pPr>
            <a:r>
              <a:rPr lang="nl-NL" sz="2800" kern="100" dirty="0">
                <a:effectLst/>
                <a:latin typeface="Aptos" panose="020B0004020202020204" pitchFamily="34" charset="0"/>
                <a:ea typeface="Aptos" panose="020B0004020202020204" pitchFamily="34" charset="0"/>
                <a:cs typeface="Times New Roman" panose="02020603050405020304" pitchFamily="18" charset="0"/>
              </a:rPr>
              <a:t>  Antidepressiva</a:t>
            </a:r>
          </a:p>
          <a:p>
            <a:pPr marL="742950" lvl="1" indent="-285750">
              <a:lnSpc>
                <a:spcPct val="107000"/>
              </a:lnSpc>
              <a:spcAft>
                <a:spcPts val="800"/>
              </a:spcAft>
              <a:buSzPts val="1000"/>
              <a:buFont typeface="Courier New" panose="02070309020205020404" pitchFamily="49" charset="0"/>
              <a:buChar char="o"/>
              <a:tabLst>
                <a:tab pos="914400" algn="l"/>
              </a:tabLst>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ID4096" dirty="0"/>
          </a:p>
        </p:txBody>
      </p:sp>
    </p:spTree>
    <p:extLst>
      <p:ext uri="{BB962C8B-B14F-4D97-AF65-F5344CB8AC3E}">
        <p14:creationId xmlns:p14="http://schemas.microsoft.com/office/powerpoint/2010/main" val="542080717"/>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15121</TotalTime>
  <Words>3715</Words>
  <Application>Microsoft Office PowerPoint</Application>
  <PresentationFormat>Breedbeeld</PresentationFormat>
  <Paragraphs>438</Paragraphs>
  <Slides>36</Slides>
  <Notes>23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36</vt:i4>
      </vt:variant>
    </vt:vector>
  </HeadingPairs>
  <TitlesOfParts>
    <vt:vector size="45" baseType="lpstr">
      <vt:lpstr>Aptos</vt:lpstr>
      <vt:lpstr>Arial</vt:lpstr>
      <vt:lpstr>Calibri</vt:lpstr>
      <vt:lpstr>Calibri Light</vt:lpstr>
      <vt:lpstr>Courier New</vt:lpstr>
      <vt:lpstr>sofia-pro</vt:lpstr>
      <vt:lpstr>Symbol</vt:lpstr>
      <vt:lpstr>Wingdings</vt:lpstr>
      <vt:lpstr>Terugblik</vt:lpstr>
      <vt:lpstr>Palliatieve zorg </vt:lpstr>
      <vt:lpstr>Programma </vt:lpstr>
      <vt:lpstr>Vragenlijst / Kahoot</vt:lpstr>
      <vt:lpstr>Instructies Kahoot </vt:lpstr>
      <vt:lpstr>Algemene Kennis Palliatieve Zorg </vt:lpstr>
      <vt:lpstr>PowerPoint-presentatie</vt:lpstr>
      <vt:lpstr>PowerPoint-presentatie</vt:lpstr>
      <vt:lpstr>PowerPoint-presentatie</vt:lpstr>
      <vt:lpstr>     Kennis van Medicatie en Symptomatische Behandeling </vt:lpstr>
      <vt:lpstr>PowerPoint-presentatie</vt:lpstr>
      <vt:lpstr>PowerPoint-presentatie</vt:lpstr>
      <vt:lpstr>PowerPoint-presentatie</vt:lpstr>
      <vt:lpstr>      Communicatie en Besluitvorming </vt:lpstr>
      <vt:lpstr>PowerPoint-presentatie</vt:lpstr>
      <vt:lpstr>  Organisatie en Samenwerking </vt:lpstr>
      <vt:lpstr>PowerPoint-presentatie</vt:lpstr>
      <vt:lpstr>      Zelfreflectie en Behoeften </vt:lpstr>
      <vt:lpstr>PowerPoint-presentatie</vt:lpstr>
      <vt:lpstr>PowerPoint-presentatie</vt:lpstr>
      <vt:lpstr>Wat is palliatieve zorg?</vt:lpstr>
      <vt:lpstr>PowerPoint-presentatie</vt:lpstr>
      <vt:lpstr>Casuïstiek</vt:lpstr>
      <vt:lpstr>PaTz-groepen</vt:lpstr>
      <vt:lpstr> Palliatieve Kit </vt:lpstr>
      <vt:lpstr>PowerPoint-presentatie</vt:lpstr>
      <vt:lpstr>PowerPoint-presentatie</vt:lpstr>
      <vt:lpstr> Palliatieve Sedatie</vt:lpstr>
      <vt:lpstr> Hospice </vt:lpstr>
      <vt:lpstr> Nazorg voor de familie</vt:lpstr>
      <vt:lpstr> Vereniging transmurale zorg</vt:lpstr>
      <vt:lpstr>PowerPoint-presentatie</vt:lpstr>
      <vt:lpstr> Helpdesk</vt:lpstr>
      <vt:lpstr>Maken van afspraken (1)</vt:lpstr>
      <vt:lpstr>Maken van afspraken (2)</vt:lpstr>
      <vt:lpstr>Evaluatie</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yasemin kisa</dc:creator>
  <cp:lastModifiedBy>Inge Stollman</cp:lastModifiedBy>
  <cp:revision>2</cp:revision>
  <dcterms:created xsi:type="dcterms:W3CDTF">2024-10-20T17:48:06Z</dcterms:created>
  <dcterms:modified xsi:type="dcterms:W3CDTF">2025-01-15T07:05:53Z</dcterms:modified>
</cp:coreProperties>
</file>