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g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43"/>
  </p:notesMasterIdLst>
  <p:sldIdLst>
    <p:sldId id="256" r:id="rId2"/>
    <p:sldId id="257" r:id="rId3"/>
    <p:sldId id="287" r:id="rId4"/>
    <p:sldId id="258" r:id="rId5"/>
    <p:sldId id="288" r:id="rId6"/>
    <p:sldId id="286" r:id="rId7"/>
    <p:sldId id="276" r:id="rId8"/>
    <p:sldId id="296" r:id="rId9"/>
    <p:sldId id="259" r:id="rId10"/>
    <p:sldId id="289" r:id="rId11"/>
    <p:sldId id="290" r:id="rId12"/>
    <p:sldId id="292" r:id="rId13"/>
    <p:sldId id="293" r:id="rId14"/>
    <p:sldId id="285" r:id="rId15"/>
    <p:sldId id="260" r:id="rId16"/>
    <p:sldId id="261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94" r:id="rId29"/>
    <p:sldId id="295" r:id="rId30"/>
    <p:sldId id="291" r:id="rId31"/>
    <p:sldId id="274" r:id="rId32"/>
    <p:sldId id="275" r:id="rId33"/>
    <p:sldId id="277" r:id="rId34"/>
    <p:sldId id="297" r:id="rId35"/>
    <p:sldId id="278" r:id="rId36"/>
    <p:sldId id="279" r:id="rId37"/>
    <p:sldId id="280" r:id="rId38"/>
    <p:sldId id="281" r:id="rId39"/>
    <p:sldId id="282" r:id="rId40"/>
    <p:sldId id="283" r:id="rId41"/>
    <p:sldId id="284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A6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96" autoAdjust="0"/>
  </p:normalViewPr>
  <p:slideViewPr>
    <p:cSldViewPr snapToGrid="0">
      <p:cViewPr varScale="1">
        <p:scale>
          <a:sx n="150" d="100"/>
          <a:sy n="150" d="100"/>
        </p:scale>
        <p:origin x="7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B0F4BD-A6DF-45E7-BD50-A57E5EA2A3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C3DAB875-1FD8-4200-9657-1CF651FD219D}">
      <dgm:prSet phldrT="[Text]"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Streef vooral naar symptoomverlichting en. verbetering of behoud van de kwaliteit van leven</a:t>
          </a:r>
          <a:endParaRPr lang="nl-NL" dirty="0"/>
        </a:p>
      </dgm:t>
    </dgm:pt>
    <dgm:pt modelId="{A2B37613-541D-42FC-85F9-716F87BDBD85}" type="parTrans" cxnId="{C36B3B6E-14D8-479E-98D9-9D76ACB12188}">
      <dgm:prSet/>
      <dgm:spPr/>
      <dgm:t>
        <a:bodyPr/>
        <a:lstStyle/>
        <a:p>
          <a:endParaRPr lang="nl-NL"/>
        </a:p>
      </dgm:t>
    </dgm:pt>
    <dgm:pt modelId="{DFD7C993-0E42-4F4F-B427-208D22F68ADD}" type="sibTrans" cxnId="{C36B3B6E-14D8-479E-98D9-9D76ACB12188}">
      <dgm:prSet/>
      <dgm:spPr/>
      <dgm:t>
        <a:bodyPr/>
        <a:lstStyle/>
        <a:p>
          <a:endParaRPr lang="nl-NL"/>
        </a:p>
      </dgm:t>
    </dgm:pt>
    <dgm:pt modelId="{760B2AE0-A417-4B4B-BAF4-C9E8232E7BD4}">
      <dgm:prSet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Geef bij tekenen van overvulling </a:t>
          </a:r>
          <a:r>
            <a:rPr lang="nl-NL" altLang="nl-NL" b="1" dirty="0">
              <a:latin typeface="Boehringer Forward Text" panose="02000500000000020000" pitchFamily="2" charset="0"/>
              <a:cs typeface="Calibri" panose="020F0502020204030204" pitchFamily="34" charset="0"/>
            </a:rPr>
            <a:t>een </a:t>
          </a:r>
          <a:r>
            <a:rPr lang="nl-NL" altLang="nl-NL" b="1" dirty="0" err="1">
              <a:latin typeface="Boehringer Forward Text" panose="02000500000000020000" pitchFamily="2" charset="0"/>
              <a:cs typeface="Calibri" panose="020F0502020204030204" pitchFamily="34" charset="0"/>
            </a:rPr>
            <a:t>lisdiureticum</a:t>
          </a:r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; verlaag de dosis als de patiënt voldoende ontwaterd is tot de laagste effectieve dosering of staak tijdelijk.</a:t>
          </a:r>
        </a:p>
      </dgm:t>
    </dgm:pt>
    <dgm:pt modelId="{4F12601C-E87F-447C-AB4E-E5ED9911F24D}" type="parTrans" cxnId="{636252AF-0C43-4234-8811-0608CDFF17A4}">
      <dgm:prSet/>
      <dgm:spPr/>
      <dgm:t>
        <a:bodyPr/>
        <a:lstStyle/>
        <a:p>
          <a:endParaRPr lang="nl-NL"/>
        </a:p>
      </dgm:t>
    </dgm:pt>
    <dgm:pt modelId="{DFB94131-1033-4D9C-AACA-F69F1DA468D8}" type="sibTrans" cxnId="{636252AF-0C43-4234-8811-0608CDFF17A4}">
      <dgm:prSet/>
      <dgm:spPr/>
      <dgm:t>
        <a:bodyPr/>
        <a:lstStyle/>
        <a:p>
          <a:endParaRPr lang="nl-NL"/>
        </a:p>
      </dgm:t>
    </dgm:pt>
    <dgm:pt modelId="{4387CB21-877F-450B-A0C7-BC79C5891AC6}">
      <dgm:prSet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Start met een </a:t>
          </a:r>
          <a:r>
            <a:rPr lang="nl-NL" altLang="nl-NL" b="0" dirty="0">
              <a:latin typeface="Boehringer Forward Text" panose="02000500000000020000" pitchFamily="2" charset="0"/>
              <a:cs typeface="Calibri" panose="020F0502020204030204" pitchFamily="34" charset="0"/>
            </a:rPr>
            <a:t>SGLT2-remmer</a:t>
          </a:r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.</a:t>
          </a:r>
        </a:p>
      </dgm:t>
    </dgm:pt>
    <dgm:pt modelId="{96DC696C-4CC5-4FF7-8BD7-B8C0C8F73598}" type="parTrans" cxnId="{5FD24A03-7A10-4F69-B00C-25071F1741EE}">
      <dgm:prSet/>
      <dgm:spPr/>
      <dgm:t>
        <a:bodyPr/>
        <a:lstStyle/>
        <a:p>
          <a:endParaRPr lang="nl-NL"/>
        </a:p>
      </dgm:t>
    </dgm:pt>
    <dgm:pt modelId="{5CDDE73B-97EB-4550-A29B-CCCEA7EF1EC9}" type="sibTrans" cxnId="{5FD24A03-7A10-4F69-B00C-25071F1741EE}">
      <dgm:prSet/>
      <dgm:spPr/>
      <dgm:t>
        <a:bodyPr/>
        <a:lstStyle/>
        <a:p>
          <a:endParaRPr lang="nl-NL"/>
        </a:p>
      </dgm:t>
    </dgm:pt>
    <dgm:pt modelId="{5E7E4AA0-2359-4E00-94CD-7B5DCE69D9E6}">
      <dgm:prSet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Behandel cardiovasculaire en niet-cardiovasculaire morbiditeit conform de betreffende richtlijnen.</a:t>
          </a:r>
        </a:p>
      </dgm:t>
    </dgm:pt>
    <dgm:pt modelId="{0E3E4480-78FF-46DF-A27B-1B880F4713BB}" type="parTrans" cxnId="{A00B6750-C1EC-4A12-919A-9D70FB993AA5}">
      <dgm:prSet/>
      <dgm:spPr/>
      <dgm:t>
        <a:bodyPr/>
        <a:lstStyle/>
        <a:p>
          <a:endParaRPr lang="nl-NL"/>
        </a:p>
      </dgm:t>
    </dgm:pt>
    <dgm:pt modelId="{0344068A-FAE0-43C9-A90F-3FFE85125804}" type="sibTrans" cxnId="{A00B6750-C1EC-4A12-919A-9D70FB993AA5}">
      <dgm:prSet/>
      <dgm:spPr/>
      <dgm:t>
        <a:bodyPr/>
        <a:lstStyle/>
        <a:p>
          <a:endParaRPr lang="nl-NL"/>
        </a:p>
      </dgm:t>
    </dgm:pt>
    <dgm:pt modelId="{C56D3513-B0EF-4EED-8D0F-112F4713FB55}">
      <dgm:prSet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Behandel hypertensie volgens de NHG-CVRM, maar vermijd diltiazem en verapamil.</a:t>
          </a:r>
        </a:p>
      </dgm:t>
    </dgm:pt>
    <dgm:pt modelId="{E38ECB95-2B59-4421-A228-6EB7E3BD3CB2}" type="parTrans" cxnId="{68A735C2-A421-44FF-9116-F531849186D4}">
      <dgm:prSet/>
      <dgm:spPr/>
      <dgm:t>
        <a:bodyPr/>
        <a:lstStyle/>
        <a:p>
          <a:endParaRPr lang="nl-NL"/>
        </a:p>
      </dgm:t>
    </dgm:pt>
    <dgm:pt modelId="{055EFA88-0A80-474F-981C-945DF1380E59}" type="sibTrans" cxnId="{68A735C2-A421-44FF-9116-F531849186D4}">
      <dgm:prSet/>
      <dgm:spPr/>
      <dgm:t>
        <a:bodyPr/>
        <a:lstStyle/>
        <a:p>
          <a:endParaRPr lang="nl-NL"/>
        </a:p>
      </dgm:t>
    </dgm:pt>
    <dgm:pt modelId="{34DA250D-D956-48E1-BC95-E2063C39AB05}">
      <dgm:prSet/>
      <dgm:spPr/>
      <dgm:t>
        <a:bodyPr/>
        <a:lstStyle/>
        <a:p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Controleer </a:t>
          </a:r>
          <a:r>
            <a:rPr lang="nl-NL" altLang="nl-NL" dirty="0" err="1">
              <a:latin typeface="Boehringer Forward Text" panose="02000500000000020000" pitchFamily="2" charset="0"/>
              <a:cs typeface="Calibri" panose="020F0502020204030204" pitchFamily="34" charset="0"/>
            </a:rPr>
            <a:t>eGFR</a:t>
          </a:r>
          <a:r>
            <a:rPr lang="nl-NL" altLang="nl-NL" dirty="0">
              <a:latin typeface="Boehringer Forward Text" panose="02000500000000020000" pitchFamily="2" charset="0"/>
              <a:cs typeface="Calibri" panose="020F0502020204030204" pitchFamily="34" charset="0"/>
            </a:rPr>
            <a:t>, creatinine, natrium en kalium. Overleg zo nodig met de cardioloog bij afwijkende waarden.</a:t>
          </a:r>
        </a:p>
      </dgm:t>
    </dgm:pt>
    <dgm:pt modelId="{16CB019A-47F6-4A42-8028-65688B4AA9AD}" type="parTrans" cxnId="{6D2BA7A6-8D6A-48D7-A0B9-39C7860FBB69}">
      <dgm:prSet/>
      <dgm:spPr/>
      <dgm:t>
        <a:bodyPr/>
        <a:lstStyle/>
        <a:p>
          <a:endParaRPr lang="nl-NL"/>
        </a:p>
      </dgm:t>
    </dgm:pt>
    <dgm:pt modelId="{9A1A8C26-795D-4174-A14A-61D114799F4A}" type="sibTrans" cxnId="{6D2BA7A6-8D6A-48D7-A0B9-39C7860FBB69}">
      <dgm:prSet/>
      <dgm:spPr/>
      <dgm:t>
        <a:bodyPr/>
        <a:lstStyle/>
        <a:p>
          <a:endParaRPr lang="nl-NL"/>
        </a:p>
      </dgm:t>
    </dgm:pt>
    <dgm:pt modelId="{C4F553D3-938B-41B3-859C-147FFA81C4EF}" type="pres">
      <dgm:prSet presAssocID="{BAB0F4BD-A6DF-45E7-BD50-A57E5EA2A3B8}" presName="Name0" presStyleCnt="0">
        <dgm:presLayoutVars>
          <dgm:chMax val="7"/>
          <dgm:chPref val="7"/>
          <dgm:dir/>
        </dgm:presLayoutVars>
      </dgm:prSet>
      <dgm:spPr/>
    </dgm:pt>
    <dgm:pt modelId="{6846BDD8-2159-46BE-82E8-802019FFC034}" type="pres">
      <dgm:prSet presAssocID="{BAB0F4BD-A6DF-45E7-BD50-A57E5EA2A3B8}" presName="Name1" presStyleCnt="0"/>
      <dgm:spPr/>
    </dgm:pt>
    <dgm:pt modelId="{AD893A10-1705-4BEE-9264-98C7D0FD8960}" type="pres">
      <dgm:prSet presAssocID="{BAB0F4BD-A6DF-45E7-BD50-A57E5EA2A3B8}" presName="cycle" presStyleCnt="0"/>
      <dgm:spPr/>
    </dgm:pt>
    <dgm:pt modelId="{92ADDAD8-7D69-4830-9644-A0BB91EB0D1B}" type="pres">
      <dgm:prSet presAssocID="{BAB0F4BD-A6DF-45E7-BD50-A57E5EA2A3B8}" presName="srcNode" presStyleLbl="node1" presStyleIdx="0" presStyleCnt="6"/>
      <dgm:spPr/>
    </dgm:pt>
    <dgm:pt modelId="{D18D3047-A64E-4EC2-A10D-80A4ECC9457D}" type="pres">
      <dgm:prSet presAssocID="{BAB0F4BD-A6DF-45E7-BD50-A57E5EA2A3B8}" presName="conn" presStyleLbl="parChTrans1D2" presStyleIdx="0" presStyleCnt="1"/>
      <dgm:spPr/>
    </dgm:pt>
    <dgm:pt modelId="{4E4AAC3B-9999-4539-A14B-F2BB42F7AD0A}" type="pres">
      <dgm:prSet presAssocID="{BAB0F4BD-A6DF-45E7-BD50-A57E5EA2A3B8}" presName="extraNode" presStyleLbl="node1" presStyleIdx="0" presStyleCnt="6"/>
      <dgm:spPr/>
    </dgm:pt>
    <dgm:pt modelId="{B51E6CDD-CE95-429C-A413-25D62D422093}" type="pres">
      <dgm:prSet presAssocID="{BAB0F4BD-A6DF-45E7-BD50-A57E5EA2A3B8}" presName="dstNode" presStyleLbl="node1" presStyleIdx="0" presStyleCnt="6"/>
      <dgm:spPr/>
    </dgm:pt>
    <dgm:pt modelId="{D4153E7A-0453-47B2-9FB4-D40672C22CC7}" type="pres">
      <dgm:prSet presAssocID="{C3DAB875-1FD8-4200-9657-1CF651FD219D}" presName="text_1" presStyleLbl="node1" presStyleIdx="0" presStyleCnt="6">
        <dgm:presLayoutVars>
          <dgm:bulletEnabled val="1"/>
        </dgm:presLayoutVars>
      </dgm:prSet>
      <dgm:spPr/>
    </dgm:pt>
    <dgm:pt modelId="{0800FF36-C4DF-41F4-A64D-917EF02C69F0}" type="pres">
      <dgm:prSet presAssocID="{C3DAB875-1FD8-4200-9657-1CF651FD219D}" presName="accent_1" presStyleCnt="0"/>
      <dgm:spPr/>
    </dgm:pt>
    <dgm:pt modelId="{A9504660-1C0E-4FFC-8A94-70BF26F61315}" type="pres">
      <dgm:prSet presAssocID="{C3DAB875-1FD8-4200-9657-1CF651FD219D}" presName="accentRepeatNode" presStyleLbl="solidFgAcc1" presStyleIdx="0" presStyleCnt="6"/>
      <dgm:spPr/>
    </dgm:pt>
    <dgm:pt modelId="{73170BE7-C4E9-4EEE-AB85-A76CB40330E3}" type="pres">
      <dgm:prSet presAssocID="{760B2AE0-A417-4B4B-BAF4-C9E8232E7BD4}" presName="text_2" presStyleLbl="node1" presStyleIdx="1" presStyleCnt="6">
        <dgm:presLayoutVars>
          <dgm:bulletEnabled val="1"/>
        </dgm:presLayoutVars>
      </dgm:prSet>
      <dgm:spPr/>
    </dgm:pt>
    <dgm:pt modelId="{6A57A13F-CCEA-42F6-84A8-74BE9DBC1766}" type="pres">
      <dgm:prSet presAssocID="{760B2AE0-A417-4B4B-BAF4-C9E8232E7BD4}" presName="accent_2" presStyleCnt="0"/>
      <dgm:spPr/>
    </dgm:pt>
    <dgm:pt modelId="{2BD98B90-B8B7-4013-B750-D8082DD7C3E7}" type="pres">
      <dgm:prSet presAssocID="{760B2AE0-A417-4B4B-BAF4-C9E8232E7BD4}" presName="accentRepeatNode" presStyleLbl="solidFgAcc1" presStyleIdx="1" presStyleCnt="6"/>
      <dgm:spPr/>
    </dgm:pt>
    <dgm:pt modelId="{EBACBD4E-6546-4BA0-8AAE-4D737FA187E6}" type="pres">
      <dgm:prSet presAssocID="{4387CB21-877F-450B-A0C7-BC79C5891AC6}" presName="text_3" presStyleLbl="node1" presStyleIdx="2" presStyleCnt="6">
        <dgm:presLayoutVars>
          <dgm:bulletEnabled val="1"/>
        </dgm:presLayoutVars>
      </dgm:prSet>
      <dgm:spPr/>
    </dgm:pt>
    <dgm:pt modelId="{E1F92214-825D-4674-83CF-A923BED812B9}" type="pres">
      <dgm:prSet presAssocID="{4387CB21-877F-450B-A0C7-BC79C5891AC6}" presName="accent_3" presStyleCnt="0"/>
      <dgm:spPr/>
    </dgm:pt>
    <dgm:pt modelId="{7EC2A474-83D1-4CBF-B7C6-D8157FB336B6}" type="pres">
      <dgm:prSet presAssocID="{4387CB21-877F-450B-A0C7-BC79C5891AC6}" presName="accentRepeatNode" presStyleLbl="solidFgAcc1" presStyleIdx="2" presStyleCnt="6"/>
      <dgm:spPr/>
    </dgm:pt>
    <dgm:pt modelId="{7583E3D2-1730-4C56-9828-C740A9280F0F}" type="pres">
      <dgm:prSet presAssocID="{5E7E4AA0-2359-4E00-94CD-7B5DCE69D9E6}" presName="text_4" presStyleLbl="node1" presStyleIdx="3" presStyleCnt="6">
        <dgm:presLayoutVars>
          <dgm:bulletEnabled val="1"/>
        </dgm:presLayoutVars>
      </dgm:prSet>
      <dgm:spPr/>
    </dgm:pt>
    <dgm:pt modelId="{B5BC04D3-EE6E-4790-ACE8-7C348CDAA2C5}" type="pres">
      <dgm:prSet presAssocID="{5E7E4AA0-2359-4E00-94CD-7B5DCE69D9E6}" presName="accent_4" presStyleCnt="0"/>
      <dgm:spPr/>
    </dgm:pt>
    <dgm:pt modelId="{1DA62B07-E54B-46CC-82E3-BF74B0EE5EB1}" type="pres">
      <dgm:prSet presAssocID="{5E7E4AA0-2359-4E00-94CD-7B5DCE69D9E6}" presName="accentRepeatNode" presStyleLbl="solidFgAcc1" presStyleIdx="3" presStyleCnt="6"/>
      <dgm:spPr/>
    </dgm:pt>
    <dgm:pt modelId="{1755803E-0D61-42F1-8A0E-AEC1942F7B84}" type="pres">
      <dgm:prSet presAssocID="{C56D3513-B0EF-4EED-8D0F-112F4713FB55}" presName="text_5" presStyleLbl="node1" presStyleIdx="4" presStyleCnt="6">
        <dgm:presLayoutVars>
          <dgm:bulletEnabled val="1"/>
        </dgm:presLayoutVars>
      </dgm:prSet>
      <dgm:spPr/>
    </dgm:pt>
    <dgm:pt modelId="{A4E1F1FB-87E7-4773-BE20-BCDED8D4CCD3}" type="pres">
      <dgm:prSet presAssocID="{C56D3513-B0EF-4EED-8D0F-112F4713FB55}" presName="accent_5" presStyleCnt="0"/>
      <dgm:spPr/>
    </dgm:pt>
    <dgm:pt modelId="{5AC8B732-B272-460E-9162-00798A329F17}" type="pres">
      <dgm:prSet presAssocID="{C56D3513-B0EF-4EED-8D0F-112F4713FB55}" presName="accentRepeatNode" presStyleLbl="solidFgAcc1" presStyleIdx="4" presStyleCnt="6"/>
      <dgm:spPr/>
    </dgm:pt>
    <dgm:pt modelId="{15F35DBC-2387-41CB-AB3B-BEB9A9CDC1D3}" type="pres">
      <dgm:prSet presAssocID="{34DA250D-D956-48E1-BC95-E2063C39AB05}" presName="text_6" presStyleLbl="node1" presStyleIdx="5" presStyleCnt="6">
        <dgm:presLayoutVars>
          <dgm:bulletEnabled val="1"/>
        </dgm:presLayoutVars>
      </dgm:prSet>
      <dgm:spPr/>
    </dgm:pt>
    <dgm:pt modelId="{7F534F78-DBE4-46E3-A5C2-6784E969286C}" type="pres">
      <dgm:prSet presAssocID="{34DA250D-D956-48E1-BC95-E2063C39AB05}" presName="accent_6" presStyleCnt="0"/>
      <dgm:spPr/>
    </dgm:pt>
    <dgm:pt modelId="{87D94FD9-6454-47A8-BF27-C09ECFF40B0D}" type="pres">
      <dgm:prSet presAssocID="{34DA250D-D956-48E1-BC95-E2063C39AB05}" presName="accentRepeatNode" presStyleLbl="solidFgAcc1" presStyleIdx="5" presStyleCnt="6"/>
      <dgm:spPr/>
    </dgm:pt>
  </dgm:ptLst>
  <dgm:cxnLst>
    <dgm:cxn modelId="{5FD24A03-7A10-4F69-B00C-25071F1741EE}" srcId="{BAB0F4BD-A6DF-45E7-BD50-A57E5EA2A3B8}" destId="{4387CB21-877F-450B-A0C7-BC79C5891AC6}" srcOrd="2" destOrd="0" parTransId="{96DC696C-4CC5-4FF7-8BD7-B8C0C8F73598}" sibTransId="{5CDDE73B-97EB-4550-A29B-CCCEA7EF1EC9}"/>
    <dgm:cxn modelId="{9260CE14-6335-45FA-AC23-B3199917F60F}" type="presOf" srcId="{4387CB21-877F-450B-A0C7-BC79C5891AC6}" destId="{EBACBD4E-6546-4BA0-8AAE-4D737FA187E6}" srcOrd="0" destOrd="0" presId="urn:microsoft.com/office/officeart/2008/layout/VerticalCurvedList"/>
    <dgm:cxn modelId="{CC12BE18-4F7A-4DCD-AC99-E649E6B1E49B}" type="presOf" srcId="{760B2AE0-A417-4B4B-BAF4-C9E8232E7BD4}" destId="{73170BE7-C4E9-4EEE-AB85-A76CB40330E3}" srcOrd="0" destOrd="0" presId="urn:microsoft.com/office/officeart/2008/layout/VerticalCurvedList"/>
    <dgm:cxn modelId="{5E422219-2490-44A2-A6FC-67DD20CE1B8D}" type="presOf" srcId="{BAB0F4BD-A6DF-45E7-BD50-A57E5EA2A3B8}" destId="{C4F553D3-938B-41B3-859C-147FFA81C4EF}" srcOrd="0" destOrd="0" presId="urn:microsoft.com/office/officeart/2008/layout/VerticalCurvedList"/>
    <dgm:cxn modelId="{7B0A305B-03ED-49E8-88E8-E68DDB1D70E6}" type="presOf" srcId="{C3DAB875-1FD8-4200-9657-1CF651FD219D}" destId="{D4153E7A-0453-47B2-9FB4-D40672C22CC7}" srcOrd="0" destOrd="0" presId="urn:microsoft.com/office/officeart/2008/layout/VerticalCurvedList"/>
    <dgm:cxn modelId="{C36B3B6E-14D8-479E-98D9-9D76ACB12188}" srcId="{BAB0F4BD-A6DF-45E7-BD50-A57E5EA2A3B8}" destId="{C3DAB875-1FD8-4200-9657-1CF651FD219D}" srcOrd="0" destOrd="0" parTransId="{A2B37613-541D-42FC-85F9-716F87BDBD85}" sibTransId="{DFD7C993-0E42-4F4F-B427-208D22F68ADD}"/>
    <dgm:cxn modelId="{A00B6750-C1EC-4A12-919A-9D70FB993AA5}" srcId="{BAB0F4BD-A6DF-45E7-BD50-A57E5EA2A3B8}" destId="{5E7E4AA0-2359-4E00-94CD-7B5DCE69D9E6}" srcOrd="3" destOrd="0" parTransId="{0E3E4480-78FF-46DF-A27B-1B880F4713BB}" sibTransId="{0344068A-FAE0-43C9-A90F-3FFE85125804}"/>
    <dgm:cxn modelId="{259C8297-FF3D-416E-B9AA-DC8136A52172}" type="presOf" srcId="{34DA250D-D956-48E1-BC95-E2063C39AB05}" destId="{15F35DBC-2387-41CB-AB3B-BEB9A9CDC1D3}" srcOrd="0" destOrd="0" presId="urn:microsoft.com/office/officeart/2008/layout/VerticalCurvedList"/>
    <dgm:cxn modelId="{6D2BA7A6-8D6A-48D7-A0B9-39C7860FBB69}" srcId="{BAB0F4BD-A6DF-45E7-BD50-A57E5EA2A3B8}" destId="{34DA250D-D956-48E1-BC95-E2063C39AB05}" srcOrd="5" destOrd="0" parTransId="{16CB019A-47F6-4A42-8028-65688B4AA9AD}" sibTransId="{9A1A8C26-795D-4174-A14A-61D114799F4A}"/>
    <dgm:cxn modelId="{3E0532AD-01B1-4389-BAAF-5C1D3860AC33}" type="presOf" srcId="{5E7E4AA0-2359-4E00-94CD-7B5DCE69D9E6}" destId="{7583E3D2-1730-4C56-9828-C740A9280F0F}" srcOrd="0" destOrd="0" presId="urn:microsoft.com/office/officeart/2008/layout/VerticalCurvedList"/>
    <dgm:cxn modelId="{636252AF-0C43-4234-8811-0608CDFF17A4}" srcId="{BAB0F4BD-A6DF-45E7-BD50-A57E5EA2A3B8}" destId="{760B2AE0-A417-4B4B-BAF4-C9E8232E7BD4}" srcOrd="1" destOrd="0" parTransId="{4F12601C-E87F-447C-AB4E-E5ED9911F24D}" sibTransId="{DFB94131-1033-4D9C-AACA-F69F1DA468D8}"/>
    <dgm:cxn modelId="{DDA432BF-BA1A-40C8-8C27-01753FDBC364}" type="presOf" srcId="{C56D3513-B0EF-4EED-8D0F-112F4713FB55}" destId="{1755803E-0D61-42F1-8A0E-AEC1942F7B84}" srcOrd="0" destOrd="0" presId="urn:microsoft.com/office/officeart/2008/layout/VerticalCurvedList"/>
    <dgm:cxn modelId="{68A735C2-A421-44FF-9116-F531849186D4}" srcId="{BAB0F4BD-A6DF-45E7-BD50-A57E5EA2A3B8}" destId="{C56D3513-B0EF-4EED-8D0F-112F4713FB55}" srcOrd="4" destOrd="0" parTransId="{E38ECB95-2B59-4421-A228-6EB7E3BD3CB2}" sibTransId="{055EFA88-0A80-474F-981C-945DF1380E59}"/>
    <dgm:cxn modelId="{2BA63AE9-A7B6-42A0-B4B4-FA36CE614D7D}" type="presOf" srcId="{DFD7C993-0E42-4F4F-B427-208D22F68ADD}" destId="{D18D3047-A64E-4EC2-A10D-80A4ECC9457D}" srcOrd="0" destOrd="0" presId="urn:microsoft.com/office/officeart/2008/layout/VerticalCurvedList"/>
    <dgm:cxn modelId="{028B6DFF-EFC4-4A27-B309-047FBBBC5D5C}" type="presParOf" srcId="{C4F553D3-938B-41B3-859C-147FFA81C4EF}" destId="{6846BDD8-2159-46BE-82E8-802019FFC034}" srcOrd="0" destOrd="0" presId="urn:microsoft.com/office/officeart/2008/layout/VerticalCurvedList"/>
    <dgm:cxn modelId="{9E7E0460-BF71-4A7C-B2A6-3D6688C79016}" type="presParOf" srcId="{6846BDD8-2159-46BE-82E8-802019FFC034}" destId="{AD893A10-1705-4BEE-9264-98C7D0FD8960}" srcOrd="0" destOrd="0" presId="urn:microsoft.com/office/officeart/2008/layout/VerticalCurvedList"/>
    <dgm:cxn modelId="{D706BDCC-BB86-42B1-9A1A-F8F17FCFBE4D}" type="presParOf" srcId="{AD893A10-1705-4BEE-9264-98C7D0FD8960}" destId="{92ADDAD8-7D69-4830-9644-A0BB91EB0D1B}" srcOrd="0" destOrd="0" presId="urn:microsoft.com/office/officeart/2008/layout/VerticalCurvedList"/>
    <dgm:cxn modelId="{81CA2F8C-1BF7-4BB3-B78F-2352DD289364}" type="presParOf" srcId="{AD893A10-1705-4BEE-9264-98C7D0FD8960}" destId="{D18D3047-A64E-4EC2-A10D-80A4ECC9457D}" srcOrd="1" destOrd="0" presId="urn:microsoft.com/office/officeart/2008/layout/VerticalCurvedList"/>
    <dgm:cxn modelId="{DE62BA61-CA03-4205-BC1A-45B4B3C5A537}" type="presParOf" srcId="{AD893A10-1705-4BEE-9264-98C7D0FD8960}" destId="{4E4AAC3B-9999-4539-A14B-F2BB42F7AD0A}" srcOrd="2" destOrd="0" presId="urn:microsoft.com/office/officeart/2008/layout/VerticalCurvedList"/>
    <dgm:cxn modelId="{C064BC7A-4D5C-4167-99F6-CC952201CB25}" type="presParOf" srcId="{AD893A10-1705-4BEE-9264-98C7D0FD8960}" destId="{B51E6CDD-CE95-429C-A413-25D62D422093}" srcOrd="3" destOrd="0" presId="urn:microsoft.com/office/officeart/2008/layout/VerticalCurvedList"/>
    <dgm:cxn modelId="{E1B2DA8E-CC75-4654-9F46-A2FD6A0E499B}" type="presParOf" srcId="{6846BDD8-2159-46BE-82E8-802019FFC034}" destId="{D4153E7A-0453-47B2-9FB4-D40672C22CC7}" srcOrd="1" destOrd="0" presId="urn:microsoft.com/office/officeart/2008/layout/VerticalCurvedList"/>
    <dgm:cxn modelId="{07FB2689-C56A-48E8-AE55-45CB781CD305}" type="presParOf" srcId="{6846BDD8-2159-46BE-82E8-802019FFC034}" destId="{0800FF36-C4DF-41F4-A64D-917EF02C69F0}" srcOrd="2" destOrd="0" presId="urn:microsoft.com/office/officeart/2008/layout/VerticalCurvedList"/>
    <dgm:cxn modelId="{66E1D8F2-2D47-43F8-8FEE-5B7D1A2B4475}" type="presParOf" srcId="{0800FF36-C4DF-41F4-A64D-917EF02C69F0}" destId="{A9504660-1C0E-4FFC-8A94-70BF26F61315}" srcOrd="0" destOrd="0" presId="urn:microsoft.com/office/officeart/2008/layout/VerticalCurvedList"/>
    <dgm:cxn modelId="{FB362BEE-F8E1-4CF6-AE06-B65E15972475}" type="presParOf" srcId="{6846BDD8-2159-46BE-82E8-802019FFC034}" destId="{73170BE7-C4E9-4EEE-AB85-A76CB40330E3}" srcOrd="3" destOrd="0" presId="urn:microsoft.com/office/officeart/2008/layout/VerticalCurvedList"/>
    <dgm:cxn modelId="{36CA1774-C40B-4F06-B5CB-26A15F5EDB0A}" type="presParOf" srcId="{6846BDD8-2159-46BE-82E8-802019FFC034}" destId="{6A57A13F-CCEA-42F6-84A8-74BE9DBC1766}" srcOrd="4" destOrd="0" presId="urn:microsoft.com/office/officeart/2008/layout/VerticalCurvedList"/>
    <dgm:cxn modelId="{C795AB2F-709F-420E-8371-DD5D5F4A8F98}" type="presParOf" srcId="{6A57A13F-CCEA-42F6-84A8-74BE9DBC1766}" destId="{2BD98B90-B8B7-4013-B750-D8082DD7C3E7}" srcOrd="0" destOrd="0" presId="urn:microsoft.com/office/officeart/2008/layout/VerticalCurvedList"/>
    <dgm:cxn modelId="{B59DA9C6-7B24-4D4B-87C8-DA2BA59E9533}" type="presParOf" srcId="{6846BDD8-2159-46BE-82E8-802019FFC034}" destId="{EBACBD4E-6546-4BA0-8AAE-4D737FA187E6}" srcOrd="5" destOrd="0" presId="urn:microsoft.com/office/officeart/2008/layout/VerticalCurvedList"/>
    <dgm:cxn modelId="{B895A3C8-7467-4219-82CF-B29AF59DB7EA}" type="presParOf" srcId="{6846BDD8-2159-46BE-82E8-802019FFC034}" destId="{E1F92214-825D-4674-83CF-A923BED812B9}" srcOrd="6" destOrd="0" presId="urn:microsoft.com/office/officeart/2008/layout/VerticalCurvedList"/>
    <dgm:cxn modelId="{C1A877E6-B999-47E1-8CEB-0BC2F7A076B6}" type="presParOf" srcId="{E1F92214-825D-4674-83CF-A923BED812B9}" destId="{7EC2A474-83D1-4CBF-B7C6-D8157FB336B6}" srcOrd="0" destOrd="0" presId="urn:microsoft.com/office/officeart/2008/layout/VerticalCurvedList"/>
    <dgm:cxn modelId="{BED9AD6C-0F1B-4C32-8F48-3E1482913089}" type="presParOf" srcId="{6846BDD8-2159-46BE-82E8-802019FFC034}" destId="{7583E3D2-1730-4C56-9828-C740A9280F0F}" srcOrd="7" destOrd="0" presId="urn:microsoft.com/office/officeart/2008/layout/VerticalCurvedList"/>
    <dgm:cxn modelId="{EEBADD0B-E8AF-4E48-AE4B-8050FE42F40F}" type="presParOf" srcId="{6846BDD8-2159-46BE-82E8-802019FFC034}" destId="{B5BC04D3-EE6E-4790-ACE8-7C348CDAA2C5}" srcOrd="8" destOrd="0" presId="urn:microsoft.com/office/officeart/2008/layout/VerticalCurvedList"/>
    <dgm:cxn modelId="{836FF812-2868-4E05-9C29-B0BD69853A0D}" type="presParOf" srcId="{B5BC04D3-EE6E-4790-ACE8-7C348CDAA2C5}" destId="{1DA62B07-E54B-46CC-82E3-BF74B0EE5EB1}" srcOrd="0" destOrd="0" presId="urn:microsoft.com/office/officeart/2008/layout/VerticalCurvedList"/>
    <dgm:cxn modelId="{2F615E3B-3742-4211-9ADC-385DB99E7281}" type="presParOf" srcId="{6846BDD8-2159-46BE-82E8-802019FFC034}" destId="{1755803E-0D61-42F1-8A0E-AEC1942F7B84}" srcOrd="9" destOrd="0" presId="urn:microsoft.com/office/officeart/2008/layout/VerticalCurvedList"/>
    <dgm:cxn modelId="{CA2EDF77-812C-4EAC-A2A9-BE7943AC08D5}" type="presParOf" srcId="{6846BDD8-2159-46BE-82E8-802019FFC034}" destId="{A4E1F1FB-87E7-4773-BE20-BCDED8D4CCD3}" srcOrd="10" destOrd="0" presId="urn:microsoft.com/office/officeart/2008/layout/VerticalCurvedList"/>
    <dgm:cxn modelId="{C17527C9-0087-4FF9-A44D-617E9AA470AE}" type="presParOf" srcId="{A4E1F1FB-87E7-4773-BE20-BCDED8D4CCD3}" destId="{5AC8B732-B272-460E-9162-00798A329F17}" srcOrd="0" destOrd="0" presId="urn:microsoft.com/office/officeart/2008/layout/VerticalCurvedList"/>
    <dgm:cxn modelId="{E3FB5E3C-7236-4FCB-8FE1-51F375641EAB}" type="presParOf" srcId="{6846BDD8-2159-46BE-82E8-802019FFC034}" destId="{15F35DBC-2387-41CB-AB3B-BEB9A9CDC1D3}" srcOrd="11" destOrd="0" presId="urn:microsoft.com/office/officeart/2008/layout/VerticalCurvedList"/>
    <dgm:cxn modelId="{612CF4B0-C459-4460-A3D7-A11B88D1078A}" type="presParOf" srcId="{6846BDD8-2159-46BE-82E8-802019FFC034}" destId="{7F534F78-DBE4-46E3-A5C2-6784E969286C}" srcOrd="12" destOrd="0" presId="urn:microsoft.com/office/officeart/2008/layout/VerticalCurvedList"/>
    <dgm:cxn modelId="{E2E0C69F-5104-46F3-A764-DFC1813E42B9}" type="presParOf" srcId="{7F534F78-DBE4-46E3-A5C2-6784E969286C}" destId="{87D94FD9-6454-47A8-BF27-C09ECFF40B0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B0F4BD-A6DF-45E7-BD50-A57E5EA2A3B8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nl-NL"/>
        </a:p>
      </dgm:t>
    </dgm:pt>
    <dgm:pt modelId="{C3DAB875-1FD8-4200-9657-1CF651FD219D}">
      <dgm:prSet phldrT="[Text]"/>
      <dgm:spPr/>
      <dgm:t>
        <a:bodyPr/>
        <a:lstStyle/>
        <a:p>
          <a:r>
            <a:rPr lang="nl-NL" dirty="0" err="1"/>
            <a:t>Lisdiureticum</a:t>
          </a:r>
          <a:r>
            <a:rPr lang="nl-NL" dirty="0"/>
            <a:t>, RAS-remmer en SGLT2-remmer</a:t>
          </a:r>
        </a:p>
      </dgm:t>
    </dgm:pt>
    <dgm:pt modelId="{A2B37613-541D-42FC-85F9-716F87BDBD85}" type="parTrans" cxnId="{C36B3B6E-14D8-479E-98D9-9D76ACB12188}">
      <dgm:prSet/>
      <dgm:spPr/>
      <dgm:t>
        <a:bodyPr/>
        <a:lstStyle/>
        <a:p>
          <a:endParaRPr lang="nl-NL"/>
        </a:p>
      </dgm:t>
    </dgm:pt>
    <dgm:pt modelId="{DFD7C993-0E42-4F4F-B427-208D22F68ADD}" type="sibTrans" cxnId="{C36B3B6E-14D8-479E-98D9-9D76ACB12188}">
      <dgm:prSet/>
      <dgm:spPr/>
      <dgm:t>
        <a:bodyPr/>
        <a:lstStyle/>
        <a:p>
          <a:endParaRPr lang="nl-NL"/>
        </a:p>
      </dgm:t>
    </dgm:pt>
    <dgm:pt modelId="{9B97D805-7CB0-4E5F-8282-01D93D0520FE}">
      <dgm:prSet phldrT="[Text]"/>
      <dgm:spPr/>
      <dgm:t>
        <a:bodyPr/>
        <a:lstStyle/>
        <a:p>
          <a:r>
            <a:rPr lang="nl-NL" dirty="0"/>
            <a:t>Toevoegen van de bètablokker</a:t>
          </a:r>
        </a:p>
      </dgm:t>
    </dgm:pt>
    <dgm:pt modelId="{F3B89EB4-28A3-4685-970A-75844697DE22}" type="parTrans" cxnId="{F411A710-DDDA-40FA-87DE-CCF06367D487}">
      <dgm:prSet/>
      <dgm:spPr/>
      <dgm:t>
        <a:bodyPr/>
        <a:lstStyle/>
        <a:p>
          <a:endParaRPr lang="nl-NL"/>
        </a:p>
      </dgm:t>
    </dgm:pt>
    <dgm:pt modelId="{68D10030-B19C-416A-BD7F-DCAEAB18F66A}" type="sibTrans" cxnId="{F411A710-DDDA-40FA-87DE-CCF06367D487}">
      <dgm:prSet/>
      <dgm:spPr/>
      <dgm:t>
        <a:bodyPr/>
        <a:lstStyle/>
        <a:p>
          <a:endParaRPr lang="nl-NL"/>
        </a:p>
      </dgm:t>
    </dgm:pt>
    <dgm:pt modelId="{90C9C7B9-DD73-440F-AA97-80C1AB644C77}">
      <dgm:prSet phldrT="[Text]"/>
      <dgm:spPr/>
      <dgm:t>
        <a:bodyPr/>
        <a:lstStyle/>
        <a:p>
          <a:r>
            <a:rPr lang="nl-NL" dirty="0"/>
            <a:t>Opbouwen dosering RAS-remmer en bètablokker</a:t>
          </a:r>
        </a:p>
      </dgm:t>
    </dgm:pt>
    <dgm:pt modelId="{30A434CB-4643-4367-9607-444A93CEB384}" type="parTrans" cxnId="{E401A1F2-B6CD-4A24-9FF5-A1438263E326}">
      <dgm:prSet/>
      <dgm:spPr/>
      <dgm:t>
        <a:bodyPr/>
        <a:lstStyle/>
        <a:p>
          <a:endParaRPr lang="nl-NL"/>
        </a:p>
      </dgm:t>
    </dgm:pt>
    <dgm:pt modelId="{7D5F3D81-6BBE-4E69-8A87-243470E87AAC}" type="sibTrans" cxnId="{E401A1F2-B6CD-4A24-9FF5-A1438263E326}">
      <dgm:prSet/>
      <dgm:spPr/>
      <dgm:t>
        <a:bodyPr/>
        <a:lstStyle/>
        <a:p>
          <a:endParaRPr lang="nl-NL"/>
        </a:p>
      </dgm:t>
    </dgm:pt>
    <dgm:pt modelId="{91A36DEE-0B77-4455-BAAB-841CDD2966E8}">
      <dgm:prSet phldrT="[Text]"/>
      <dgm:spPr/>
      <dgm:t>
        <a:bodyPr/>
        <a:lstStyle/>
        <a:p>
          <a:r>
            <a:rPr lang="nl-NL" dirty="0"/>
            <a:t>Eventueel toevoegen </a:t>
          </a:r>
          <a:r>
            <a:rPr lang="nl-NL" dirty="0" err="1"/>
            <a:t>aldosteronantagonist</a:t>
          </a:r>
          <a:endParaRPr lang="nl-NL" dirty="0"/>
        </a:p>
      </dgm:t>
    </dgm:pt>
    <dgm:pt modelId="{C23C3E54-EE09-4D35-9030-638773CC7895}" type="parTrans" cxnId="{89A12D60-78FA-41ED-B0E3-841695945081}">
      <dgm:prSet/>
      <dgm:spPr/>
      <dgm:t>
        <a:bodyPr/>
        <a:lstStyle/>
        <a:p>
          <a:endParaRPr lang="nl-NL"/>
        </a:p>
      </dgm:t>
    </dgm:pt>
    <dgm:pt modelId="{A494C359-E6FB-4B51-BA16-F53FF98AAF43}" type="sibTrans" cxnId="{89A12D60-78FA-41ED-B0E3-841695945081}">
      <dgm:prSet/>
      <dgm:spPr/>
      <dgm:t>
        <a:bodyPr/>
        <a:lstStyle/>
        <a:p>
          <a:endParaRPr lang="nl-NL"/>
        </a:p>
      </dgm:t>
    </dgm:pt>
    <dgm:pt modelId="{4F57CBA5-39F2-41BF-91FB-2DEBEDAABC9F}" type="pres">
      <dgm:prSet presAssocID="{BAB0F4BD-A6DF-45E7-BD50-A57E5EA2A3B8}" presName="Name0" presStyleCnt="0">
        <dgm:presLayoutVars>
          <dgm:chMax val="7"/>
          <dgm:chPref val="7"/>
          <dgm:dir/>
        </dgm:presLayoutVars>
      </dgm:prSet>
      <dgm:spPr/>
    </dgm:pt>
    <dgm:pt modelId="{4BE4CD90-189E-469B-B2CB-F330172BA8C0}" type="pres">
      <dgm:prSet presAssocID="{BAB0F4BD-A6DF-45E7-BD50-A57E5EA2A3B8}" presName="Name1" presStyleCnt="0"/>
      <dgm:spPr/>
    </dgm:pt>
    <dgm:pt modelId="{4345613D-A29D-4B3E-BF98-7FF9E86A0D47}" type="pres">
      <dgm:prSet presAssocID="{BAB0F4BD-A6DF-45E7-BD50-A57E5EA2A3B8}" presName="cycle" presStyleCnt="0"/>
      <dgm:spPr/>
    </dgm:pt>
    <dgm:pt modelId="{02F34CAF-A749-4596-B750-430B729DCCD5}" type="pres">
      <dgm:prSet presAssocID="{BAB0F4BD-A6DF-45E7-BD50-A57E5EA2A3B8}" presName="srcNode" presStyleLbl="node1" presStyleIdx="0" presStyleCnt="4"/>
      <dgm:spPr/>
    </dgm:pt>
    <dgm:pt modelId="{582E22FA-B6EB-40A0-85FE-664AC62CA30B}" type="pres">
      <dgm:prSet presAssocID="{BAB0F4BD-A6DF-45E7-BD50-A57E5EA2A3B8}" presName="conn" presStyleLbl="parChTrans1D2" presStyleIdx="0" presStyleCnt="1"/>
      <dgm:spPr/>
    </dgm:pt>
    <dgm:pt modelId="{7288D8DD-5044-4A38-A062-315B6AA16F87}" type="pres">
      <dgm:prSet presAssocID="{BAB0F4BD-A6DF-45E7-BD50-A57E5EA2A3B8}" presName="extraNode" presStyleLbl="node1" presStyleIdx="0" presStyleCnt="4"/>
      <dgm:spPr/>
    </dgm:pt>
    <dgm:pt modelId="{13FFCE6C-D7DF-4A14-BD00-4B1774AA98C2}" type="pres">
      <dgm:prSet presAssocID="{BAB0F4BD-A6DF-45E7-BD50-A57E5EA2A3B8}" presName="dstNode" presStyleLbl="node1" presStyleIdx="0" presStyleCnt="4"/>
      <dgm:spPr/>
    </dgm:pt>
    <dgm:pt modelId="{BD96B82E-B2D2-45E5-BB1F-C67B0CA04849}" type="pres">
      <dgm:prSet presAssocID="{C3DAB875-1FD8-4200-9657-1CF651FD219D}" presName="text_1" presStyleLbl="node1" presStyleIdx="0" presStyleCnt="4">
        <dgm:presLayoutVars>
          <dgm:bulletEnabled val="1"/>
        </dgm:presLayoutVars>
      </dgm:prSet>
      <dgm:spPr/>
    </dgm:pt>
    <dgm:pt modelId="{4DF582BD-F541-481B-BFE1-255C3C639A90}" type="pres">
      <dgm:prSet presAssocID="{C3DAB875-1FD8-4200-9657-1CF651FD219D}" presName="accent_1" presStyleCnt="0"/>
      <dgm:spPr/>
    </dgm:pt>
    <dgm:pt modelId="{362DE49F-A17E-403B-9C7E-A2C0E695FC66}" type="pres">
      <dgm:prSet presAssocID="{C3DAB875-1FD8-4200-9657-1CF651FD219D}" presName="accentRepeatNode" presStyleLbl="solidFgAcc1" presStyleIdx="0" presStyleCnt="4"/>
      <dgm:spPr/>
    </dgm:pt>
    <dgm:pt modelId="{DB7B0848-04A3-4CD0-B717-D48ECDFE8958}" type="pres">
      <dgm:prSet presAssocID="{9B97D805-7CB0-4E5F-8282-01D93D0520FE}" presName="text_2" presStyleLbl="node1" presStyleIdx="1" presStyleCnt="4">
        <dgm:presLayoutVars>
          <dgm:bulletEnabled val="1"/>
        </dgm:presLayoutVars>
      </dgm:prSet>
      <dgm:spPr/>
    </dgm:pt>
    <dgm:pt modelId="{01F2B268-0777-4682-8A1B-161FB19A7D48}" type="pres">
      <dgm:prSet presAssocID="{9B97D805-7CB0-4E5F-8282-01D93D0520FE}" presName="accent_2" presStyleCnt="0"/>
      <dgm:spPr/>
    </dgm:pt>
    <dgm:pt modelId="{7D790842-8FB9-4BB5-A6B5-71BF2087A5CF}" type="pres">
      <dgm:prSet presAssocID="{9B97D805-7CB0-4E5F-8282-01D93D0520FE}" presName="accentRepeatNode" presStyleLbl="solidFgAcc1" presStyleIdx="1" presStyleCnt="4"/>
      <dgm:spPr/>
    </dgm:pt>
    <dgm:pt modelId="{ED795D51-C671-4D3A-9C8A-E81684258A80}" type="pres">
      <dgm:prSet presAssocID="{90C9C7B9-DD73-440F-AA97-80C1AB644C77}" presName="text_3" presStyleLbl="node1" presStyleIdx="2" presStyleCnt="4">
        <dgm:presLayoutVars>
          <dgm:bulletEnabled val="1"/>
        </dgm:presLayoutVars>
      </dgm:prSet>
      <dgm:spPr/>
    </dgm:pt>
    <dgm:pt modelId="{786250B1-49A0-48FF-977F-75816DF5B50E}" type="pres">
      <dgm:prSet presAssocID="{90C9C7B9-DD73-440F-AA97-80C1AB644C77}" presName="accent_3" presStyleCnt="0"/>
      <dgm:spPr/>
    </dgm:pt>
    <dgm:pt modelId="{5CBE344F-2D2A-471E-ACFC-B5A87D61A250}" type="pres">
      <dgm:prSet presAssocID="{90C9C7B9-DD73-440F-AA97-80C1AB644C77}" presName="accentRepeatNode" presStyleLbl="solidFgAcc1" presStyleIdx="2" presStyleCnt="4"/>
      <dgm:spPr/>
    </dgm:pt>
    <dgm:pt modelId="{21FB5761-8ED9-457E-AAE6-3F387AF80545}" type="pres">
      <dgm:prSet presAssocID="{91A36DEE-0B77-4455-BAAB-841CDD2966E8}" presName="text_4" presStyleLbl="node1" presStyleIdx="3" presStyleCnt="4">
        <dgm:presLayoutVars>
          <dgm:bulletEnabled val="1"/>
        </dgm:presLayoutVars>
      </dgm:prSet>
      <dgm:spPr/>
    </dgm:pt>
    <dgm:pt modelId="{0AF05FC5-4C41-4C58-BB54-5AB76E25A066}" type="pres">
      <dgm:prSet presAssocID="{91A36DEE-0B77-4455-BAAB-841CDD2966E8}" presName="accent_4" presStyleCnt="0"/>
      <dgm:spPr/>
    </dgm:pt>
    <dgm:pt modelId="{F3A22273-43BD-43CB-9E86-D8505E6185B8}" type="pres">
      <dgm:prSet presAssocID="{91A36DEE-0B77-4455-BAAB-841CDD2966E8}" presName="accentRepeatNode" presStyleLbl="solidFgAcc1" presStyleIdx="3" presStyleCnt="4"/>
      <dgm:spPr/>
    </dgm:pt>
  </dgm:ptLst>
  <dgm:cxnLst>
    <dgm:cxn modelId="{F411A710-DDDA-40FA-87DE-CCF06367D487}" srcId="{BAB0F4BD-A6DF-45E7-BD50-A57E5EA2A3B8}" destId="{9B97D805-7CB0-4E5F-8282-01D93D0520FE}" srcOrd="1" destOrd="0" parTransId="{F3B89EB4-28A3-4685-970A-75844697DE22}" sibTransId="{68D10030-B19C-416A-BD7F-DCAEAB18F66A}"/>
    <dgm:cxn modelId="{8CEC2839-ED80-4901-AF5A-78DB96A400BA}" type="presOf" srcId="{DFD7C993-0E42-4F4F-B427-208D22F68ADD}" destId="{582E22FA-B6EB-40A0-85FE-664AC62CA30B}" srcOrd="0" destOrd="0" presId="urn:microsoft.com/office/officeart/2008/layout/VerticalCurvedList"/>
    <dgm:cxn modelId="{588A5A39-37F7-4698-AC7F-F15593AA4CEB}" type="presOf" srcId="{BAB0F4BD-A6DF-45E7-BD50-A57E5EA2A3B8}" destId="{4F57CBA5-39F2-41BF-91FB-2DEBEDAABC9F}" srcOrd="0" destOrd="0" presId="urn:microsoft.com/office/officeart/2008/layout/VerticalCurvedList"/>
    <dgm:cxn modelId="{BBC44E3E-454E-4CE4-A86F-8BB89300421A}" type="presOf" srcId="{C3DAB875-1FD8-4200-9657-1CF651FD219D}" destId="{BD96B82E-B2D2-45E5-BB1F-C67B0CA04849}" srcOrd="0" destOrd="0" presId="urn:microsoft.com/office/officeart/2008/layout/VerticalCurvedList"/>
    <dgm:cxn modelId="{89A12D60-78FA-41ED-B0E3-841695945081}" srcId="{BAB0F4BD-A6DF-45E7-BD50-A57E5EA2A3B8}" destId="{91A36DEE-0B77-4455-BAAB-841CDD2966E8}" srcOrd="3" destOrd="0" parTransId="{C23C3E54-EE09-4D35-9030-638773CC7895}" sibTransId="{A494C359-E6FB-4B51-BA16-F53FF98AAF43}"/>
    <dgm:cxn modelId="{C36B3B6E-14D8-479E-98D9-9D76ACB12188}" srcId="{BAB0F4BD-A6DF-45E7-BD50-A57E5EA2A3B8}" destId="{C3DAB875-1FD8-4200-9657-1CF651FD219D}" srcOrd="0" destOrd="0" parTransId="{A2B37613-541D-42FC-85F9-716F87BDBD85}" sibTransId="{DFD7C993-0E42-4F4F-B427-208D22F68ADD}"/>
    <dgm:cxn modelId="{1A1114BD-DCE3-4B18-AC34-16AAA3574C65}" type="presOf" srcId="{90C9C7B9-DD73-440F-AA97-80C1AB644C77}" destId="{ED795D51-C671-4D3A-9C8A-E81684258A80}" srcOrd="0" destOrd="0" presId="urn:microsoft.com/office/officeart/2008/layout/VerticalCurvedList"/>
    <dgm:cxn modelId="{876F64E8-25C0-42DF-8239-608B44827369}" type="presOf" srcId="{91A36DEE-0B77-4455-BAAB-841CDD2966E8}" destId="{21FB5761-8ED9-457E-AAE6-3F387AF80545}" srcOrd="0" destOrd="0" presId="urn:microsoft.com/office/officeart/2008/layout/VerticalCurvedList"/>
    <dgm:cxn modelId="{05FE60EE-6EE3-4F8C-AC9D-141277D4B28A}" type="presOf" srcId="{9B97D805-7CB0-4E5F-8282-01D93D0520FE}" destId="{DB7B0848-04A3-4CD0-B717-D48ECDFE8958}" srcOrd="0" destOrd="0" presId="urn:microsoft.com/office/officeart/2008/layout/VerticalCurvedList"/>
    <dgm:cxn modelId="{E401A1F2-B6CD-4A24-9FF5-A1438263E326}" srcId="{BAB0F4BD-A6DF-45E7-BD50-A57E5EA2A3B8}" destId="{90C9C7B9-DD73-440F-AA97-80C1AB644C77}" srcOrd="2" destOrd="0" parTransId="{30A434CB-4643-4367-9607-444A93CEB384}" sibTransId="{7D5F3D81-6BBE-4E69-8A87-243470E87AAC}"/>
    <dgm:cxn modelId="{22417EA8-D542-4A5B-A451-C89DBB06E514}" type="presParOf" srcId="{4F57CBA5-39F2-41BF-91FB-2DEBEDAABC9F}" destId="{4BE4CD90-189E-469B-B2CB-F330172BA8C0}" srcOrd="0" destOrd="0" presId="urn:microsoft.com/office/officeart/2008/layout/VerticalCurvedList"/>
    <dgm:cxn modelId="{F17D47B5-CA02-4AD2-A3A5-85CF44593753}" type="presParOf" srcId="{4BE4CD90-189E-469B-B2CB-F330172BA8C0}" destId="{4345613D-A29D-4B3E-BF98-7FF9E86A0D47}" srcOrd="0" destOrd="0" presId="urn:microsoft.com/office/officeart/2008/layout/VerticalCurvedList"/>
    <dgm:cxn modelId="{FDED9077-E2DB-4C4F-BF7B-CC3333E01B2F}" type="presParOf" srcId="{4345613D-A29D-4B3E-BF98-7FF9E86A0D47}" destId="{02F34CAF-A749-4596-B750-430B729DCCD5}" srcOrd="0" destOrd="0" presId="urn:microsoft.com/office/officeart/2008/layout/VerticalCurvedList"/>
    <dgm:cxn modelId="{98AE06A6-8480-42E8-8514-4917F6D89D4C}" type="presParOf" srcId="{4345613D-A29D-4B3E-BF98-7FF9E86A0D47}" destId="{582E22FA-B6EB-40A0-85FE-664AC62CA30B}" srcOrd="1" destOrd="0" presId="urn:microsoft.com/office/officeart/2008/layout/VerticalCurvedList"/>
    <dgm:cxn modelId="{BB28924A-02BE-4297-96A2-C6D35930F91A}" type="presParOf" srcId="{4345613D-A29D-4B3E-BF98-7FF9E86A0D47}" destId="{7288D8DD-5044-4A38-A062-315B6AA16F87}" srcOrd="2" destOrd="0" presId="urn:microsoft.com/office/officeart/2008/layout/VerticalCurvedList"/>
    <dgm:cxn modelId="{27590670-D451-40BA-BFD3-942954563292}" type="presParOf" srcId="{4345613D-A29D-4B3E-BF98-7FF9E86A0D47}" destId="{13FFCE6C-D7DF-4A14-BD00-4B1774AA98C2}" srcOrd="3" destOrd="0" presId="urn:microsoft.com/office/officeart/2008/layout/VerticalCurvedList"/>
    <dgm:cxn modelId="{06BF2ED8-3AE6-42B8-A564-9D94B915A1F1}" type="presParOf" srcId="{4BE4CD90-189E-469B-B2CB-F330172BA8C0}" destId="{BD96B82E-B2D2-45E5-BB1F-C67B0CA04849}" srcOrd="1" destOrd="0" presId="urn:microsoft.com/office/officeart/2008/layout/VerticalCurvedList"/>
    <dgm:cxn modelId="{06DB068D-ECDD-4B55-AD22-D15CE2B202EF}" type="presParOf" srcId="{4BE4CD90-189E-469B-B2CB-F330172BA8C0}" destId="{4DF582BD-F541-481B-BFE1-255C3C639A90}" srcOrd="2" destOrd="0" presId="urn:microsoft.com/office/officeart/2008/layout/VerticalCurvedList"/>
    <dgm:cxn modelId="{DC267FA3-7DEC-45C0-BBF8-33D933B72DD3}" type="presParOf" srcId="{4DF582BD-F541-481B-BFE1-255C3C639A90}" destId="{362DE49F-A17E-403B-9C7E-A2C0E695FC66}" srcOrd="0" destOrd="0" presId="urn:microsoft.com/office/officeart/2008/layout/VerticalCurvedList"/>
    <dgm:cxn modelId="{8AFF7584-542A-45E0-82F4-7032E9187EC0}" type="presParOf" srcId="{4BE4CD90-189E-469B-B2CB-F330172BA8C0}" destId="{DB7B0848-04A3-4CD0-B717-D48ECDFE8958}" srcOrd="3" destOrd="0" presId="urn:microsoft.com/office/officeart/2008/layout/VerticalCurvedList"/>
    <dgm:cxn modelId="{535130AE-F7D6-42CF-ACFB-57F932C8C767}" type="presParOf" srcId="{4BE4CD90-189E-469B-B2CB-F330172BA8C0}" destId="{01F2B268-0777-4682-8A1B-161FB19A7D48}" srcOrd="4" destOrd="0" presId="urn:microsoft.com/office/officeart/2008/layout/VerticalCurvedList"/>
    <dgm:cxn modelId="{4CD71844-17C3-4B05-AF43-0B76EC280088}" type="presParOf" srcId="{01F2B268-0777-4682-8A1B-161FB19A7D48}" destId="{7D790842-8FB9-4BB5-A6B5-71BF2087A5CF}" srcOrd="0" destOrd="0" presId="urn:microsoft.com/office/officeart/2008/layout/VerticalCurvedList"/>
    <dgm:cxn modelId="{C3089961-97B4-49BA-9C72-B9C04F709887}" type="presParOf" srcId="{4BE4CD90-189E-469B-B2CB-F330172BA8C0}" destId="{ED795D51-C671-4D3A-9C8A-E81684258A80}" srcOrd="5" destOrd="0" presId="urn:microsoft.com/office/officeart/2008/layout/VerticalCurvedList"/>
    <dgm:cxn modelId="{3AF4CF1B-EA36-4DC8-AA09-A6B8EFD82D07}" type="presParOf" srcId="{4BE4CD90-189E-469B-B2CB-F330172BA8C0}" destId="{786250B1-49A0-48FF-977F-75816DF5B50E}" srcOrd="6" destOrd="0" presId="urn:microsoft.com/office/officeart/2008/layout/VerticalCurvedList"/>
    <dgm:cxn modelId="{D49883CB-E230-43DE-9133-FD6237CB8C7E}" type="presParOf" srcId="{786250B1-49A0-48FF-977F-75816DF5B50E}" destId="{5CBE344F-2D2A-471E-ACFC-B5A87D61A250}" srcOrd="0" destOrd="0" presId="urn:microsoft.com/office/officeart/2008/layout/VerticalCurvedList"/>
    <dgm:cxn modelId="{7CB34B4E-CD1D-4CBC-AF21-801AB964840D}" type="presParOf" srcId="{4BE4CD90-189E-469B-B2CB-F330172BA8C0}" destId="{21FB5761-8ED9-457E-AAE6-3F387AF80545}" srcOrd="7" destOrd="0" presId="urn:microsoft.com/office/officeart/2008/layout/VerticalCurvedList"/>
    <dgm:cxn modelId="{B8BA3FA2-37C8-40C3-8B6B-E8377F459AB6}" type="presParOf" srcId="{4BE4CD90-189E-469B-B2CB-F330172BA8C0}" destId="{0AF05FC5-4C41-4C58-BB54-5AB76E25A066}" srcOrd="8" destOrd="0" presId="urn:microsoft.com/office/officeart/2008/layout/VerticalCurvedList"/>
    <dgm:cxn modelId="{AB008D2B-72E1-48DE-BD82-FE3C2846FD8B}" type="presParOf" srcId="{0AF05FC5-4C41-4C58-BB54-5AB76E25A066}" destId="{F3A22273-43BD-43CB-9E86-D8505E6185B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8D3047-A64E-4EC2-A10D-80A4ECC9457D}">
      <dsp:nvSpPr>
        <dsp:cNvPr id="0" name=""/>
        <dsp:cNvSpPr/>
      </dsp:nvSpPr>
      <dsp:spPr>
        <a:xfrm>
          <a:off x="-4279902" y="-656605"/>
          <a:ext cx="5099291" cy="5099291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153E7A-0453-47B2-9FB4-D40672C22CC7}">
      <dsp:nvSpPr>
        <dsp:cNvPr id="0" name=""/>
        <dsp:cNvSpPr/>
      </dsp:nvSpPr>
      <dsp:spPr>
        <a:xfrm>
          <a:off x="306230" y="199374"/>
          <a:ext cx="9701372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Streef vooral naar symptoomverlichting en. verbetering of behoud van de kwaliteit van leven</a:t>
          </a:r>
          <a:endParaRPr lang="nl-NL" sz="1200" kern="1200" dirty="0"/>
        </a:p>
      </dsp:txBody>
      <dsp:txXfrm>
        <a:off x="306230" y="199374"/>
        <a:ext cx="9701372" cy="398598"/>
      </dsp:txXfrm>
    </dsp:sp>
    <dsp:sp modelId="{A9504660-1C0E-4FFC-8A94-70BF26F61315}">
      <dsp:nvSpPr>
        <dsp:cNvPr id="0" name=""/>
        <dsp:cNvSpPr/>
      </dsp:nvSpPr>
      <dsp:spPr>
        <a:xfrm>
          <a:off x="57106" y="149550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170BE7-C4E9-4EEE-AB85-A76CB40330E3}">
      <dsp:nvSpPr>
        <dsp:cNvPr id="0" name=""/>
        <dsp:cNvSpPr/>
      </dsp:nvSpPr>
      <dsp:spPr>
        <a:xfrm>
          <a:off x="634104" y="797197"/>
          <a:ext cx="9373498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Geef bij tekenen van overvulling </a:t>
          </a:r>
          <a:r>
            <a:rPr lang="nl-NL" altLang="nl-NL" sz="1200" b="1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een </a:t>
          </a:r>
          <a:r>
            <a:rPr lang="nl-NL" altLang="nl-NL" sz="1200" b="1" kern="1200" dirty="0" err="1">
              <a:latin typeface="Boehringer Forward Text" panose="02000500000000020000" pitchFamily="2" charset="0"/>
              <a:cs typeface="Calibri" panose="020F0502020204030204" pitchFamily="34" charset="0"/>
            </a:rPr>
            <a:t>lisdiureticum</a:t>
          </a: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; verlaag de dosis als de patiënt voldoende ontwaterd is tot de laagste effectieve dosering of staak tijdelijk.</a:t>
          </a:r>
        </a:p>
      </dsp:txBody>
      <dsp:txXfrm>
        <a:off x="634104" y="797197"/>
        <a:ext cx="9373498" cy="398598"/>
      </dsp:txXfrm>
    </dsp:sp>
    <dsp:sp modelId="{2BD98B90-B8B7-4013-B750-D8082DD7C3E7}">
      <dsp:nvSpPr>
        <dsp:cNvPr id="0" name=""/>
        <dsp:cNvSpPr/>
      </dsp:nvSpPr>
      <dsp:spPr>
        <a:xfrm>
          <a:off x="384980" y="747372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ACBD4E-6546-4BA0-8AAE-4D737FA187E6}">
      <dsp:nvSpPr>
        <dsp:cNvPr id="0" name=""/>
        <dsp:cNvSpPr/>
      </dsp:nvSpPr>
      <dsp:spPr>
        <a:xfrm>
          <a:off x="784033" y="1395019"/>
          <a:ext cx="9223569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Start met een </a:t>
          </a:r>
          <a:r>
            <a:rPr lang="nl-NL" altLang="nl-NL" sz="1200" b="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SGLT2-remmer</a:t>
          </a: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.</a:t>
          </a:r>
        </a:p>
      </dsp:txBody>
      <dsp:txXfrm>
        <a:off x="784033" y="1395019"/>
        <a:ext cx="9223569" cy="398598"/>
      </dsp:txXfrm>
    </dsp:sp>
    <dsp:sp modelId="{7EC2A474-83D1-4CBF-B7C6-D8157FB336B6}">
      <dsp:nvSpPr>
        <dsp:cNvPr id="0" name=""/>
        <dsp:cNvSpPr/>
      </dsp:nvSpPr>
      <dsp:spPr>
        <a:xfrm>
          <a:off x="534909" y="1345194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83E3D2-1730-4C56-9828-C740A9280F0F}">
      <dsp:nvSpPr>
        <dsp:cNvPr id="0" name=""/>
        <dsp:cNvSpPr/>
      </dsp:nvSpPr>
      <dsp:spPr>
        <a:xfrm>
          <a:off x="784033" y="1992462"/>
          <a:ext cx="9223569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Behandel cardiovasculaire en niet-cardiovasculaire morbiditeit conform de betreffende richtlijnen.</a:t>
          </a:r>
        </a:p>
      </dsp:txBody>
      <dsp:txXfrm>
        <a:off x="784033" y="1992462"/>
        <a:ext cx="9223569" cy="398598"/>
      </dsp:txXfrm>
    </dsp:sp>
    <dsp:sp modelId="{1DA62B07-E54B-46CC-82E3-BF74B0EE5EB1}">
      <dsp:nvSpPr>
        <dsp:cNvPr id="0" name=""/>
        <dsp:cNvSpPr/>
      </dsp:nvSpPr>
      <dsp:spPr>
        <a:xfrm>
          <a:off x="534909" y="1942637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55803E-0D61-42F1-8A0E-AEC1942F7B84}">
      <dsp:nvSpPr>
        <dsp:cNvPr id="0" name=""/>
        <dsp:cNvSpPr/>
      </dsp:nvSpPr>
      <dsp:spPr>
        <a:xfrm>
          <a:off x="634104" y="2590284"/>
          <a:ext cx="9373498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Behandel hypertensie volgens de NHG-CVRM, maar vermijd diltiazem en verapamil.</a:t>
          </a:r>
        </a:p>
      </dsp:txBody>
      <dsp:txXfrm>
        <a:off x="634104" y="2590284"/>
        <a:ext cx="9373498" cy="398598"/>
      </dsp:txXfrm>
    </dsp:sp>
    <dsp:sp modelId="{5AC8B732-B272-460E-9162-00798A329F17}">
      <dsp:nvSpPr>
        <dsp:cNvPr id="0" name=""/>
        <dsp:cNvSpPr/>
      </dsp:nvSpPr>
      <dsp:spPr>
        <a:xfrm>
          <a:off x="384980" y="2540459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35DBC-2387-41CB-AB3B-BEB9A9CDC1D3}">
      <dsp:nvSpPr>
        <dsp:cNvPr id="0" name=""/>
        <dsp:cNvSpPr/>
      </dsp:nvSpPr>
      <dsp:spPr>
        <a:xfrm>
          <a:off x="306230" y="3188106"/>
          <a:ext cx="9701372" cy="3985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6388" tIns="30480" rIns="30480" bIns="3048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Controleer </a:t>
          </a:r>
          <a:r>
            <a:rPr lang="nl-NL" altLang="nl-NL" sz="1200" kern="1200" dirty="0" err="1">
              <a:latin typeface="Boehringer Forward Text" panose="02000500000000020000" pitchFamily="2" charset="0"/>
              <a:cs typeface="Calibri" panose="020F0502020204030204" pitchFamily="34" charset="0"/>
            </a:rPr>
            <a:t>eGFR</a:t>
          </a:r>
          <a:r>
            <a:rPr lang="nl-NL" altLang="nl-NL" sz="1200" kern="1200" dirty="0">
              <a:latin typeface="Boehringer Forward Text" panose="02000500000000020000" pitchFamily="2" charset="0"/>
              <a:cs typeface="Calibri" panose="020F0502020204030204" pitchFamily="34" charset="0"/>
            </a:rPr>
            <a:t>, creatinine, natrium en kalium. Overleg zo nodig met de cardioloog bij afwijkende waarden.</a:t>
          </a:r>
        </a:p>
      </dsp:txBody>
      <dsp:txXfrm>
        <a:off x="306230" y="3188106"/>
        <a:ext cx="9701372" cy="398598"/>
      </dsp:txXfrm>
    </dsp:sp>
    <dsp:sp modelId="{87D94FD9-6454-47A8-BF27-C09ECFF40B0D}">
      <dsp:nvSpPr>
        <dsp:cNvPr id="0" name=""/>
        <dsp:cNvSpPr/>
      </dsp:nvSpPr>
      <dsp:spPr>
        <a:xfrm>
          <a:off x="57106" y="3138281"/>
          <a:ext cx="498248" cy="49824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E22FA-B6EB-40A0-85FE-664AC62CA30B}">
      <dsp:nvSpPr>
        <dsp:cNvPr id="0" name=""/>
        <dsp:cNvSpPr/>
      </dsp:nvSpPr>
      <dsp:spPr>
        <a:xfrm>
          <a:off x="-4279902" y="-656605"/>
          <a:ext cx="5099291" cy="5099291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5875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96B82E-B2D2-45E5-BB1F-C67B0CA04849}">
      <dsp:nvSpPr>
        <dsp:cNvPr id="0" name=""/>
        <dsp:cNvSpPr/>
      </dsp:nvSpPr>
      <dsp:spPr>
        <a:xfrm>
          <a:off x="429277" y="291073"/>
          <a:ext cx="9578325" cy="582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 err="1"/>
            <a:t>Lisdiureticum</a:t>
          </a:r>
          <a:r>
            <a:rPr lang="nl-NL" sz="3000" kern="1200" dirty="0"/>
            <a:t>, RAS-remmer en SGLT2-remmer</a:t>
          </a:r>
        </a:p>
      </dsp:txBody>
      <dsp:txXfrm>
        <a:off x="429277" y="291073"/>
        <a:ext cx="9578325" cy="582450"/>
      </dsp:txXfrm>
    </dsp:sp>
    <dsp:sp modelId="{362DE49F-A17E-403B-9C7E-A2C0E695FC66}">
      <dsp:nvSpPr>
        <dsp:cNvPr id="0" name=""/>
        <dsp:cNvSpPr/>
      </dsp:nvSpPr>
      <dsp:spPr>
        <a:xfrm>
          <a:off x="65246" y="218267"/>
          <a:ext cx="728063" cy="728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7B0848-04A3-4CD0-B717-D48ECDFE8958}">
      <dsp:nvSpPr>
        <dsp:cNvPr id="0" name=""/>
        <dsp:cNvSpPr/>
      </dsp:nvSpPr>
      <dsp:spPr>
        <a:xfrm>
          <a:off x="763210" y="1164901"/>
          <a:ext cx="9244392" cy="582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Toevoegen van de bètablokker</a:t>
          </a:r>
        </a:p>
      </dsp:txBody>
      <dsp:txXfrm>
        <a:off x="763210" y="1164901"/>
        <a:ext cx="9244392" cy="582450"/>
      </dsp:txXfrm>
    </dsp:sp>
    <dsp:sp modelId="{7D790842-8FB9-4BB5-A6B5-71BF2087A5CF}">
      <dsp:nvSpPr>
        <dsp:cNvPr id="0" name=""/>
        <dsp:cNvSpPr/>
      </dsp:nvSpPr>
      <dsp:spPr>
        <a:xfrm>
          <a:off x="399178" y="1092094"/>
          <a:ext cx="728063" cy="728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95D51-C671-4D3A-9C8A-E81684258A80}">
      <dsp:nvSpPr>
        <dsp:cNvPr id="0" name=""/>
        <dsp:cNvSpPr/>
      </dsp:nvSpPr>
      <dsp:spPr>
        <a:xfrm>
          <a:off x="763210" y="2038728"/>
          <a:ext cx="9244392" cy="582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Opbouwen dosering RAS-remmer en bètablokker</a:t>
          </a:r>
        </a:p>
      </dsp:txBody>
      <dsp:txXfrm>
        <a:off x="763210" y="2038728"/>
        <a:ext cx="9244392" cy="582450"/>
      </dsp:txXfrm>
    </dsp:sp>
    <dsp:sp modelId="{5CBE344F-2D2A-471E-ACFC-B5A87D61A250}">
      <dsp:nvSpPr>
        <dsp:cNvPr id="0" name=""/>
        <dsp:cNvSpPr/>
      </dsp:nvSpPr>
      <dsp:spPr>
        <a:xfrm>
          <a:off x="399178" y="1965922"/>
          <a:ext cx="728063" cy="728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B5761-8ED9-457E-AAE6-3F387AF80545}">
      <dsp:nvSpPr>
        <dsp:cNvPr id="0" name=""/>
        <dsp:cNvSpPr/>
      </dsp:nvSpPr>
      <dsp:spPr>
        <a:xfrm>
          <a:off x="429277" y="2912555"/>
          <a:ext cx="9578325" cy="58245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232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000" kern="1200" dirty="0"/>
            <a:t>Eventueel toevoegen </a:t>
          </a:r>
          <a:r>
            <a:rPr lang="nl-NL" sz="3000" kern="1200" dirty="0" err="1"/>
            <a:t>aldosteronantagonist</a:t>
          </a:r>
          <a:endParaRPr lang="nl-NL" sz="3000" kern="1200" dirty="0"/>
        </a:p>
      </dsp:txBody>
      <dsp:txXfrm>
        <a:off x="429277" y="2912555"/>
        <a:ext cx="9578325" cy="582450"/>
      </dsp:txXfrm>
    </dsp:sp>
    <dsp:sp modelId="{F3A22273-43BD-43CB-9E86-D8505E6185B8}">
      <dsp:nvSpPr>
        <dsp:cNvPr id="0" name=""/>
        <dsp:cNvSpPr/>
      </dsp:nvSpPr>
      <dsp:spPr>
        <a:xfrm>
          <a:off x="65246" y="2839749"/>
          <a:ext cx="728063" cy="72806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131BC6-AC17-4097-8758-0984DCA8005F}" type="datetimeFigureOut">
              <a:rPr lang="LID4096" smtClean="0"/>
              <a:t>01/15/2025</a:t>
            </a:fld>
            <a:endParaRPr lang="LID4096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ID4096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LID4096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ID4096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E3DD15-E44A-44A4-8997-682F88E08A07}" type="slidenum">
              <a:rPr lang="LID4096" smtClean="0"/>
              <a:t>‹nr.›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77372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agsevaten.nl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lijnen.nhg.org/standaarden/hartfalen#volledige-tekst-stappenplan-hartfalenmedicati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lijnen.nhg.org/standaarden/hartfalen#volledige-tekst-stappenplan-hartfalenmedicatie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lijnen.nhg.org/standaarden/hartfalen#volledige-tekst-stappenplan-hartfalenmedicati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ichtlijnen.nhg.org/standaarden/hartfalen#volledige-tekst-stappenplan-hartfalenmedicatie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Toon het meest recente Medicijnjournaal. Dit audiovisuele journaal – ontwikkeld</a:t>
            </a:r>
            <a:r>
              <a:rPr lang="nl-NL" baseline="0" dirty="0"/>
              <a:t> in samenwerking met</a:t>
            </a:r>
            <a:r>
              <a:rPr lang="nl-NL" dirty="0"/>
              <a:t> CBG, Bijwerkingencentrum </a:t>
            </a:r>
            <a:r>
              <a:rPr lang="nl-NL" dirty="0" err="1"/>
              <a:t>Lareb</a:t>
            </a:r>
            <a:r>
              <a:rPr lang="nl-NL" dirty="0"/>
              <a:t>, Zorginstituut Nederland en Geneesmiddelenbulletin - praat u bij over de laatste medisch-farmaceutische</a:t>
            </a:r>
            <a:r>
              <a:rPr lang="nl-NL" baseline="0" dirty="0"/>
              <a:t> </a:t>
            </a:r>
            <a:r>
              <a:rPr lang="nl-NL" dirty="0"/>
              <a:t>ontwikkelingen.</a:t>
            </a:r>
          </a:p>
          <a:p>
            <a:endParaRPr lang="nl-NL" dirty="0"/>
          </a:p>
          <a:p>
            <a:r>
              <a:rPr lang="nl-NL" dirty="0"/>
              <a:t>Wanneer u tijdens de diavoorstelling op de afbeelding klikt,</a:t>
            </a:r>
            <a:r>
              <a:rPr lang="nl-NL" baseline="0" dirty="0"/>
              <a:t> komt u op de website met de medicijnjournaals (</a:t>
            </a: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Geneva" pitchFamily="29" charset="-128"/>
              </a:rPr>
              <a:t>www.medicijngebruik.nl/fto-voorbereiding/medicijnjournaals). U kunt hier op het meest recente journaal klikken.</a:t>
            </a:r>
          </a:p>
          <a:p>
            <a:endParaRPr kumimoji="0" lang="nl-NL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itchFamily="34" charset="0"/>
              <a:ea typeface="Geneva" pitchFamily="29" charset="-128"/>
            </a:endParaRPr>
          </a:p>
          <a:p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  <a:ea typeface="Geneva" pitchFamily="29" charset="-128"/>
              </a:rPr>
              <a:t>Heeft u geen internetverbinding tijdens het FTO, dan vindt u op de website ook een link waarmee u het journaal kunt downloaden.</a:t>
            </a:r>
            <a:endParaRPr lang="nl-NL" dirty="0"/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54815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983779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923222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en-GB" dirty="0" err="1"/>
              <a:t>Onjuist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072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en-GB" dirty="0" err="1"/>
              <a:t>Onjuist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07475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en-GB" dirty="0" err="1"/>
              <a:t>Onjuist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645224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en-GB" dirty="0" err="1"/>
              <a:t>Onjuist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443219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23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612056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nl-NL" sz="12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Verlichting van symptomen en verbetering van kwaliteit van leven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1733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nl-NL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42858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</a:t>
            </a:r>
            <a:r>
              <a:rPr lang="en-GB" dirty="0" err="1"/>
              <a:t>Onjuist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26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1717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1] </a:t>
            </a:r>
            <a:r>
              <a:rPr lang="nl-NL" dirty="0" err="1"/>
              <a:t>HFrEF</a:t>
            </a:r>
            <a:r>
              <a:rPr lang="nl-NL" dirty="0"/>
              <a:t> (</a:t>
            </a:r>
            <a:r>
              <a:rPr lang="nl-NL" dirty="0" err="1"/>
              <a:t>Heart</a:t>
            </a:r>
            <a:r>
              <a:rPr lang="nl-NL" dirty="0"/>
              <a:t> Failure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reduced</a:t>
            </a:r>
            <a:r>
              <a:rPr lang="nl-NL" dirty="0"/>
              <a:t> </a:t>
            </a:r>
            <a:r>
              <a:rPr lang="nl-NL" dirty="0" err="1"/>
              <a:t>Ejection</a:t>
            </a:r>
            <a:r>
              <a:rPr lang="nl-NL" dirty="0"/>
              <a:t> </a:t>
            </a:r>
            <a:r>
              <a:rPr lang="nl-NL" dirty="0" err="1"/>
              <a:t>Fraction</a:t>
            </a:r>
            <a:r>
              <a:rPr lang="nl-NL" dirty="0"/>
              <a:t>), oftewel systolisch hartfalen. </a:t>
            </a:r>
          </a:p>
          <a:p>
            <a:r>
              <a:rPr lang="nl-NL" dirty="0"/>
              <a:t>2] </a:t>
            </a:r>
            <a:r>
              <a:rPr lang="nl-NL" dirty="0" err="1"/>
              <a:t>HFpEF</a:t>
            </a:r>
            <a:r>
              <a:rPr lang="nl-NL" dirty="0"/>
              <a:t> (</a:t>
            </a:r>
            <a:r>
              <a:rPr lang="nl-NL" dirty="0" err="1"/>
              <a:t>Heart</a:t>
            </a:r>
            <a:r>
              <a:rPr lang="nl-NL" dirty="0"/>
              <a:t> Failure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preserved</a:t>
            </a:r>
            <a:r>
              <a:rPr lang="nl-NL" dirty="0"/>
              <a:t> </a:t>
            </a:r>
            <a:r>
              <a:rPr lang="nl-NL" dirty="0" err="1"/>
              <a:t>Ejection</a:t>
            </a:r>
            <a:r>
              <a:rPr lang="nl-NL" dirty="0"/>
              <a:t> </a:t>
            </a:r>
            <a:r>
              <a:rPr lang="nl-NL" dirty="0" err="1"/>
              <a:t>Fraction</a:t>
            </a:r>
            <a:r>
              <a:rPr lang="nl-NL" dirty="0"/>
              <a:t>), oftewel diastolisch hartfalen. </a:t>
            </a:r>
          </a:p>
          <a:p>
            <a:r>
              <a:rPr lang="nl-NL" dirty="0"/>
              <a:t>3] </a:t>
            </a:r>
            <a:r>
              <a:rPr lang="nl-NL" dirty="0" err="1"/>
              <a:t>HFmrEF</a:t>
            </a:r>
            <a:r>
              <a:rPr lang="nl-NL" dirty="0"/>
              <a:t> (</a:t>
            </a:r>
            <a:r>
              <a:rPr lang="nl-NL" dirty="0" err="1"/>
              <a:t>Heart</a:t>
            </a:r>
            <a:r>
              <a:rPr lang="nl-NL" dirty="0"/>
              <a:t> Failure </a:t>
            </a:r>
            <a:r>
              <a:rPr lang="nl-NL" dirty="0" err="1"/>
              <a:t>with</a:t>
            </a:r>
            <a:r>
              <a:rPr lang="nl-NL" dirty="0"/>
              <a:t> </a:t>
            </a:r>
            <a:r>
              <a:rPr lang="nl-NL" dirty="0" err="1"/>
              <a:t>mid</a:t>
            </a:r>
            <a:r>
              <a:rPr lang="nl-NL" dirty="0"/>
              <a:t>-range </a:t>
            </a:r>
            <a:r>
              <a:rPr lang="nl-NL" dirty="0" err="1"/>
              <a:t>Ejection</a:t>
            </a:r>
            <a:r>
              <a:rPr lang="nl-NL" dirty="0"/>
              <a:t> </a:t>
            </a:r>
            <a:r>
              <a:rPr lang="nl-NL" dirty="0" err="1"/>
              <a:t>Fraction</a:t>
            </a:r>
            <a:r>
              <a:rPr lang="nl-NL" dirty="0"/>
              <a:t>), een intermediaire vorm tussen </a:t>
            </a:r>
            <a:r>
              <a:rPr lang="nl-NL" dirty="0" err="1"/>
              <a:t>HFrEF</a:t>
            </a:r>
            <a:r>
              <a:rPr lang="nl-NL" dirty="0"/>
              <a:t> en </a:t>
            </a:r>
            <a:r>
              <a:rPr lang="nl-NL" dirty="0" err="1"/>
              <a:t>HFpEF</a:t>
            </a:r>
            <a:r>
              <a:rPr lang="nl-NL" dirty="0"/>
              <a:t>.  </a:t>
            </a:r>
          </a:p>
          <a:p>
            <a:r>
              <a:rPr lang="nl-NL" dirty="0" err="1"/>
              <a:t>Patienten</a:t>
            </a:r>
            <a:r>
              <a:rPr lang="nl-NL" dirty="0"/>
              <a:t> met </a:t>
            </a:r>
            <a:r>
              <a:rPr lang="nl-NL" dirty="0" err="1"/>
              <a:t>HFmrEF</a:t>
            </a:r>
            <a:r>
              <a:rPr lang="nl-NL" dirty="0"/>
              <a:t> hebben voornamelijk een milde vorm van systolische dysfunctie, maar vertonen kenmerken van diastolische dysfunctie. Naast de LVEF moeten er nog additionele criteria zijn voor </a:t>
            </a:r>
            <a:r>
              <a:rPr lang="nl-NL" dirty="0" err="1"/>
              <a:t>HFmrEF</a:t>
            </a:r>
            <a:r>
              <a:rPr lang="nl-NL" dirty="0"/>
              <a:t> en </a:t>
            </a:r>
            <a:r>
              <a:rPr lang="nl-NL" dirty="0" err="1"/>
              <a:t>HFpEF</a:t>
            </a:r>
            <a:r>
              <a:rPr lang="nl-NL" dirty="0"/>
              <a:t>, zoals verhoogde concentratie </a:t>
            </a:r>
            <a:r>
              <a:rPr lang="nl-NL" dirty="0" err="1"/>
              <a:t>natriuretische</a:t>
            </a:r>
            <a:r>
              <a:rPr lang="nl-NL" dirty="0"/>
              <a:t> peptiden of aanwijzingen voor structureel hartlijden of diastolische dysfunctie. 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443878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Haagse Vaten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14810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kern="0" spc="0" dirty="0">
                <a:effectLst/>
                <a:latin typeface="Verdana"/>
                <a:ea typeface="Times New Roman"/>
                <a:cs typeface="Times New Roman"/>
              </a:rPr>
              <a:t>Presenteer de grafieken. Bespreek de onderlinge verschillen en ga na in welke mate de deelnemers voorschrijven volgens de adviezen in de NHG-Standaard </a:t>
            </a:r>
            <a:r>
              <a:rPr lang="nl-NL" sz="1200" i="1" kern="0" spc="0" dirty="0">
                <a:effectLst/>
                <a:latin typeface="Verdana"/>
                <a:ea typeface="Times New Roman"/>
                <a:cs typeface="Times New Roman"/>
              </a:rPr>
              <a:t>Hartfalen.</a:t>
            </a:r>
            <a:endParaRPr lang="nl-NL" sz="1200" kern="0" spc="0" dirty="0">
              <a:effectLst/>
              <a:latin typeface="Verdana"/>
              <a:ea typeface="Times New Roman"/>
              <a:cs typeface="Times New Roman"/>
            </a:endParaRP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kern="0" spc="0" dirty="0">
                <a:effectLst/>
                <a:latin typeface="Verdana"/>
                <a:ea typeface="Times New Roman"/>
                <a:cs typeface="Times New Roman"/>
              </a:rPr>
              <a:t>Laat de huisartsen aan	geven waarom zij (eventueel) afwijken en welke problemen zij ervaren met het volgen van het beleid in de NHG-Standaard.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kern="0" spc="0" dirty="0">
                <a:effectLst/>
                <a:latin typeface="Verdana"/>
                <a:ea typeface="Times New Roman"/>
                <a:cs typeface="Times New Roman"/>
              </a:rPr>
              <a:t>Laat de deelnemers verbeterpunten benoemen. 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854510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800" dirty="0">
                <a:effectLst/>
              </a:rPr>
              <a:t>Hoeveel patiënten met hartfalen nog niet worden behandeld met een SGLT2-remmer?</a:t>
            </a:r>
          </a:p>
          <a:p>
            <a:pPr algn="l"/>
            <a:r>
              <a:rPr lang="nl-NL" sz="1800" b="0" i="0" dirty="0">
                <a:solidFill>
                  <a:srgbClr val="242424"/>
                </a:solidFill>
                <a:effectLst/>
                <a:latin typeface="inherit"/>
              </a:rPr>
              <a:t>- Hoeveel patiënten hebben </a:t>
            </a:r>
            <a:r>
              <a:rPr lang="nl-NL" sz="1800" b="0" i="0" dirty="0" err="1">
                <a:solidFill>
                  <a:srgbClr val="242424"/>
                </a:solidFill>
                <a:effectLst/>
                <a:latin typeface="inherit"/>
              </a:rPr>
              <a:t>decontra</a:t>
            </a:r>
            <a:r>
              <a:rPr lang="nl-NL" sz="1800" b="0" i="0" dirty="0">
                <a:solidFill>
                  <a:srgbClr val="242424"/>
                </a:solidFill>
                <a:effectLst/>
                <a:latin typeface="inherit"/>
              </a:rPr>
              <a:t>-indicatie hartfalen?</a:t>
            </a:r>
            <a:endParaRPr lang="nl-NL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pPr algn="l"/>
            <a:r>
              <a:rPr lang="nl-NL" sz="1800" b="0" i="0" dirty="0">
                <a:solidFill>
                  <a:srgbClr val="242424"/>
                </a:solidFill>
                <a:effectLst/>
                <a:latin typeface="inherit"/>
              </a:rPr>
              <a:t>- Welk percentage heeft daarvan een SGLT-2 remmer?</a:t>
            </a:r>
            <a:endParaRPr lang="nl-NL" sz="1800" b="0" i="0" dirty="0">
              <a:solidFill>
                <a:srgbClr val="242424"/>
              </a:solidFill>
              <a:effectLst/>
              <a:latin typeface="Aptos" panose="020B0004020202020204" pitchFamily="34" charset="0"/>
            </a:endParaRPr>
          </a:p>
          <a:p>
            <a:endParaRPr lang="nl-NL" sz="1800" dirty="0">
              <a:effectLst/>
            </a:endParaRPr>
          </a:p>
          <a:p>
            <a:endParaRPr lang="nl-NL" sz="1800" dirty="0">
              <a:effectLst/>
            </a:endParaRPr>
          </a:p>
          <a:p>
            <a:endParaRPr lang="nl-NL" sz="1800" dirty="0">
              <a:effectLst/>
            </a:endParaRP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7973155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Laat de deelnemers verbeterpunten benoemen.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Noteer deze op flap-over.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35172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Toelichting casuïstiek 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Wat is uw controlebeleid als huisarts?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 huisarts controleert u een patiënt na drie en na zes maanden en daarna jaarlijks zo lang het hartfalen stabiel is. Controleer vaker bij bijvoorbeeld: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variatie in mate van klachten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een ernstige nierfunctiestoornis (</a:t>
            </a:r>
            <a:r>
              <a:rPr lang="nl-N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eGFR</a:t>
            </a: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&lt; 30 ml/min/1,73 m2)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kwetsbare ouderen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in het verleden nierfunctie- of elektrolytenafwijkingen bij gebruik  van hartfalenmedicatie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Tijdens de controle besteedt u als huisarts aandacht aan: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navraag klachten, controle inspanningsvermogen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lichamelijk onderzoek (meten bloeddruk, pols en gewicht)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bepaling </a:t>
            </a:r>
            <a:r>
              <a:rPr lang="nl-N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eGFR</a:t>
            </a: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+ creatinine, natrium en kalium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alertheid op (langzame) verergering van het hartfalen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overweging voor </a:t>
            </a:r>
            <a:r>
              <a:rPr lang="nl-N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telemonitoring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Welke medicamenteuze aandachtspunten bespreekt u met de patiënt?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besteedt aandacht aan: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Het gebruik van </a:t>
            </a:r>
            <a:r>
              <a:rPr lang="nl-N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NSAID’s</a:t>
            </a: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vanwege de contra-indicatie bij (ernstig) hartfalen.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U adviseert de patiënt om geen </a:t>
            </a:r>
            <a:r>
              <a:rPr lang="nl-NL" sz="1800" i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NSAID’s</a:t>
            </a: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als zelfzorgmedicatie te gebruiken.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Het risico van dehydratie bij hoge koorts, fors braken en/of forse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diarree.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 wijst de patiënt erop om bij deze klachten contact op te nemen met de huisarts. Mogelijk is dosisaanpassing van de medicatie nodig.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Therapietrouw.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Patiënten met problemen met therapietrouw bij hoge doseringen furosemide kunnen eventueel overstappen naar bumetanide vanwege het gebruiksgemak.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Tekenen van vocht vasthouden. 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Dit is te herkennen aan een toename van kortademigheid en/of dikke onderbenen en minstens 2 kg gewichtstoename in 3 dagen. Afhankelijk van de individuele patiënt spreekt u af dat de patiënt tijdig contact opneemt met de huisarts of tijdelijk extra diuretica inneemt (zie kader ‘Flexibel diureticumbeleid’). Voor de behandeling met thiazidediuretica door de huisarts is geen plaats.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i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• U besteedt als huisarts bovendien aandacht aan de jaarlijkse griepvaccinatie.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37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619265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Laat de deelnemers naar aanleiding van de discussie verbeterpunten benoemen.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Noteer deze op flap-over.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38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5856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Laat alle deelnemers hun leermomenten en persoonlijke voornemens benoemen.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Neem de gezamenlijke afspraken en persoonlijke voornemens op in het verslag.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Stel een datum vast voor de evaluatie van de afspraken.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Deel bijlagen 2B, 3B, de grafieken en de evaluatieformulier uit.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• Sluit de bijeenkomst af.</a:t>
            </a: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41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61954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9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8538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 behandeling van </a:t>
            </a:r>
            <a:r>
              <a:rPr lang="nl-N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HFrEF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</a:t>
            </a:r>
            <a:r>
              <a:rPr lang="nl-NL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HFmrEF</a:t>
            </a: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wordt opgestart door de cardioloog.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nl-NL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Thiazidediuretica en digoxine worden niet langer aanbevolen voor de behandeling van hartfalen in de eerste lijn.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nl-NL" sz="2800" dirty="0">
                <a:hlinkClick r:id="rId3"/>
              </a:rPr>
              <a:t>Hartfalen | NHG-Richtlijnen</a:t>
            </a:r>
            <a:endParaRPr lang="nl-NL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10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474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Hartfalen | NHG-Richtlijnen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11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715132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Hartfalen | NHG-Richtlijnen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12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77357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>
                <a:hlinkClick r:id="rId3"/>
              </a:rPr>
              <a:t>Hartfalen | NHG-Richtlijnen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712610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Deel de kennistoets uit (bijlage 2A) en vraag de deelnemers deze in 5 minuten te beantwoorden.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Bespreek de kennistoets door bij elke vraag een deelnemer naar zijn antwoorden te vragen. Vraag vervolgens de overige deelnemers naar afwijkende antwoorden.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Bekijk of de antwoorden overeenkomen met het beleid uit de NHG-Standaard </a:t>
            </a:r>
            <a:r>
              <a:rPr lang="nl-NL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Hartfalen</a:t>
            </a: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Maak hierbij gebruik van de toelichting op de kennistoets (bijlage 2B).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Laat de deelnemers naar aanleiding van de discussie beoordelen of er reden is voor aanpassing van het eigen beleid. Laat hen verbeterpunten benoemen.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15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34279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antwoord</a:t>
            </a:r>
            <a:r>
              <a:rPr lang="en-GB" dirty="0"/>
              <a:t>: Juist</a:t>
            </a:r>
            <a:endParaRPr lang="LID4096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E3DD15-E44A-44A4-8997-682F88E08A07}" type="slidenum">
              <a:rPr lang="LID4096" smtClean="0"/>
              <a:t>16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93921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2482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056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2571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834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905655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31926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82844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27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23349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63268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06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7E0CF6C-748E-4B7A-BC8B-3011EF78ED13}" type="datetime1">
              <a:rPr lang="en-US" smtClean="0"/>
              <a:pPr/>
              <a:t>1/15/2025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>
              <a:solidFill>
                <a:schemeClr val="tx1">
                  <a:alpha val="6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5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jngebruik.nl/fto-voorbereiding/medicijnjournaal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6">
            <a:extLst>
              <a:ext uri="{FF2B5EF4-FFF2-40B4-BE49-F238E27FC236}">
                <a16:creationId xmlns:a16="http://schemas.microsoft.com/office/drawing/2014/main" id="{97D059AC-3470-4BA5-82E3-D1570297A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34516E2-4C72-7D06-93FF-C7A6A156E7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GB" sz="6800"/>
              <a:t>Hartfalen</a:t>
            </a:r>
            <a:br>
              <a:rPr lang="en-GB" sz="6800"/>
            </a:br>
            <a:r>
              <a:rPr lang="en-GB" sz="6800"/>
              <a:t>FTO regio Haaglanden 2025</a:t>
            </a:r>
            <a:endParaRPr lang="LID4096" sz="680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F23DD86-4314-9316-23E4-FA52E2E31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455621"/>
            <a:ext cx="6269347" cy="1238616"/>
          </a:xfrm>
        </p:spPr>
        <p:txBody>
          <a:bodyPr>
            <a:normAutofit/>
          </a:bodyPr>
          <a:lstStyle/>
          <a:p>
            <a:r>
              <a:rPr lang="en-GB" i="1">
                <a:solidFill>
                  <a:schemeClr val="tx1">
                    <a:lumMod val="85000"/>
                    <a:lumOff val="15000"/>
                  </a:schemeClr>
                </a:solidFill>
              </a:rPr>
              <a:t>Spreker</a:t>
            </a:r>
          </a:p>
          <a:p>
            <a:r>
              <a:rPr lang="en-GB" i="1">
                <a:solidFill>
                  <a:schemeClr val="tx1">
                    <a:lumMod val="85000"/>
                    <a:lumOff val="15000"/>
                  </a:schemeClr>
                </a:solidFill>
              </a:rPr>
              <a:t>Dag / maand / jaar</a:t>
            </a:r>
            <a:endParaRPr lang="LID4096" i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6" name="Picture 2" descr="De meest gebruikte hartfalenmedicatie - Nursing.nl | Nursing voor  verpleegkundigen">
            <a:extLst>
              <a:ext uri="{FF2B5EF4-FFF2-40B4-BE49-F238E27FC236}">
                <a16:creationId xmlns:a16="http://schemas.microsoft.com/office/drawing/2014/main" id="{1DFB54E3-FE67-8985-F895-2C9E009E4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9" r="26006" b="1"/>
          <a:stretch/>
        </p:blipFill>
        <p:spPr bwMode="auto">
          <a:xfrm>
            <a:off x="633999" y="620720"/>
            <a:ext cx="4001315" cy="50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2" name="Straight Connector 1038">
            <a:extLst>
              <a:ext uri="{FF2B5EF4-FFF2-40B4-BE49-F238E27FC236}">
                <a16:creationId xmlns:a16="http://schemas.microsoft.com/office/drawing/2014/main" id="{F075D09A-FF42-4BFF-AC74-BFB1C6A4E4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071" y="4343400"/>
            <a:ext cx="5636107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4" name="Rectangle 1040">
            <a:extLst>
              <a:ext uri="{FF2B5EF4-FFF2-40B4-BE49-F238E27FC236}">
                <a16:creationId xmlns:a16="http://schemas.microsoft.com/office/drawing/2014/main" id="{FF10DB11-2231-4DE8-9179-3414D9F6C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1045" name="Rectangle 1042">
            <a:extLst>
              <a:ext uri="{FF2B5EF4-FFF2-40B4-BE49-F238E27FC236}">
                <a16:creationId xmlns:a16="http://schemas.microsoft.com/office/drawing/2014/main" id="{E691284A-2CC7-41DB-ADDC-4B9D104DD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5989254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7A4E6D-876F-F83D-D607-92A11CAD9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GB" dirty="0" err="1"/>
              <a:t>Stappenplan</a:t>
            </a:r>
            <a:r>
              <a:rPr lang="en-GB" dirty="0"/>
              <a:t> </a:t>
            </a:r>
            <a:r>
              <a:rPr lang="en-GB" dirty="0" err="1"/>
              <a:t>HFpEF</a:t>
            </a:r>
            <a:endParaRPr lang="LID4096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738FE47-1B91-5FE0-6F4B-61507DC72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442689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431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28F40E-7D7E-E371-2777-651A5D429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nl-NL" dirty="0"/>
              <a:t>Stappenplan </a:t>
            </a:r>
            <a:r>
              <a:rPr lang="nl-NL" dirty="0" err="1"/>
              <a:t>HFrEF</a:t>
            </a:r>
            <a:endParaRPr lang="LID4096" dirty="0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6738FE47-1B91-5FE0-6F4B-61507DC72E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3701674"/>
              </p:ext>
            </p:extLst>
          </p:nvPr>
        </p:nvGraphicFramePr>
        <p:xfrm>
          <a:off x="1096963" y="2098515"/>
          <a:ext cx="100584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0074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9BB699-118E-D2DB-6528-A88638CE1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i="0" dirty="0">
                <a:effectLst/>
                <a:latin typeface="alegreya-sans"/>
              </a:rPr>
              <a:t>SGLT2-remmer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9D45FD-58F0-9D48-C003-FA33065E1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294935"/>
          </a:xfrm>
        </p:spPr>
        <p:txBody>
          <a:bodyPr>
            <a:normAutofit fontScale="7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Blokkeren selectief en reversibel SGLT2 in de nier.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Remmen renale glucosereabsorptie → glucose- en natriumuitscheiding via urine.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b="1" dirty="0"/>
              <a:t>Effecten: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Bloedglucoseverlaging.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Bloeddrukdaling: 2–4 </a:t>
            </a:r>
            <a:r>
              <a:rPr lang="nl-NL" dirty="0" err="1"/>
              <a:t>mmHg</a:t>
            </a:r>
            <a:r>
              <a:rPr lang="nl-N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Gewichtsverlies: 2–4 kg.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Lagere voor- en nabelasting → verbeterde linkerventrikelfunctie.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dirty="0" err="1"/>
              <a:t>Nierbescherming</a:t>
            </a:r>
            <a:r>
              <a:rPr lang="nl-NL" dirty="0"/>
              <a:t>: Vertraging van chronische </a:t>
            </a:r>
            <a:r>
              <a:rPr lang="nl-NL" dirty="0" err="1"/>
              <a:t>nierschade</a:t>
            </a:r>
            <a:r>
              <a:rPr lang="nl-NL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b="1" dirty="0"/>
              <a:t>Bijwerkingen: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Hypoglykemie, genitale infecties, urineweginfecties, verhoogd </a:t>
            </a:r>
            <a:r>
              <a:rPr lang="nl-NL" dirty="0" err="1"/>
              <a:t>hematocriet</a:t>
            </a:r>
            <a:r>
              <a:rPr lang="nl-NL" dirty="0"/>
              <a:t> en verminderde creatinineklaring bij start.</a:t>
            </a:r>
          </a:p>
        </p:txBody>
      </p:sp>
    </p:spTree>
    <p:extLst>
      <p:ext uri="{BB962C8B-B14F-4D97-AF65-F5344CB8AC3E}">
        <p14:creationId xmlns:p14="http://schemas.microsoft.com/office/powerpoint/2010/main" val="274157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3DE114-0E8A-0D03-B5B7-1772177E8A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SGLT2-remmer </a:t>
            </a:r>
            <a:r>
              <a:rPr lang="en-GB" b="1" dirty="0" err="1"/>
              <a:t>bij</a:t>
            </a:r>
            <a:r>
              <a:rPr lang="en-GB" b="1" dirty="0"/>
              <a:t> Sick days</a:t>
            </a:r>
            <a:endParaRPr lang="LID4096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5E7C768-971B-27EE-1A59-DB4450106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471400" lvl="8" indent="0">
              <a:buNone/>
            </a:pPr>
            <a:r>
              <a:rPr lang="nl-NL" sz="3300" b="1" dirty="0"/>
              <a:t>							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Uitdroging: Door verhoogde urinelozing.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Ketoacidose: Zeldzaam, ook bij normale bloedsuikerspiegel.</a:t>
            </a:r>
          </a:p>
          <a:p>
            <a:pPr>
              <a:buFont typeface="Arial" panose="020B0604020202020204" pitchFamily="34" charset="0"/>
              <a:buChar char="•"/>
            </a:pPr>
            <a:endParaRPr lang="nl-NL" b="1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Medicatie pauzeren</a:t>
            </a:r>
            <a:r>
              <a:rPr lang="nl-NL" dirty="0"/>
              <a:t> bij: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Onvoldoende eten/drinken.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Braken of ernstige diarree.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Koorts of tekenen van uitdroging (droge mond, weinig plassen).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dirty="0"/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Contact opnemen</a:t>
            </a:r>
            <a:r>
              <a:rPr lang="nl-NL" dirty="0"/>
              <a:t> bij: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Ziekte &gt; 1-2 dagen.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dirty="0"/>
              <a:t>Misselijkheid, buikpijn, snelle ademhaling of verwarring (mogelijke ketoacidose).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b="1" dirty="0"/>
              <a:t> Herstart medicatie</a:t>
            </a:r>
            <a:r>
              <a:rPr lang="nl-NL" dirty="0"/>
              <a:t>: Alleen na overleg met arts, bij volledig herstel.</a:t>
            </a:r>
            <a:endParaRPr lang="nl-NL" sz="2600" dirty="0"/>
          </a:p>
        </p:txBody>
      </p:sp>
      <p:pic>
        <p:nvPicPr>
          <p:cNvPr id="1026" name="Picture 2" descr="Stoppen met medicatie | cmyCML">
            <a:extLst>
              <a:ext uri="{FF2B5EF4-FFF2-40B4-BE49-F238E27FC236}">
                <a16:creationId xmlns:a16="http://schemas.microsoft.com/office/drawing/2014/main" id="{9B411696-2B7B-165B-79E8-D8ACD520E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2329" y="2599777"/>
            <a:ext cx="2542391" cy="2542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73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1723A0-B065-A6B9-CC7B-F5A4B0D20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745291"/>
            <a:ext cx="10058400" cy="1450757"/>
          </a:xfrm>
        </p:spPr>
        <p:txBody>
          <a:bodyPr>
            <a:normAutofit/>
          </a:bodyPr>
          <a:lstStyle/>
          <a:p>
            <a:r>
              <a:rPr lang="nl-NL" b="0" i="0" dirty="0">
                <a:effectLst/>
                <a:latin typeface="alegreya-sans"/>
              </a:rPr>
              <a:t>SGLT2-remmer</a:t>
            </a:r>
            <a:br>
              <a:rPr lang="LID4096" dirty="0"/>
            </a:b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6CA7D0-C331-BA5F-8AB5-C605622096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6454987" cy="4023360"/>
          </a:xfrm>
        </p:spPr>
        <p:txBody>
          <a:bodyPr>
            <a:normAutofit/>
          </a:bodyPr>
          <a:lstStyle/>
          <a:p>
            <a:r>
              <a:rPr lang="nl-NL" sz="1700"/>
              <a:t>Start SGLT2-remmers bij nieuwe hartfalenpatiënten</a:t>
            </a:r>
          </a:p>
          <a:p>
            <a:pPr marL="0" indent="0">
              <a:buNone/>
            </a:pPr>
            <a:endParaRPr lang="nl-NL" sz="1700"/>
          </a:p>
          <a:p>
            <a:pPr>
              <a:buFont typeface="Arial" panose="020B0604020202020204" pitchFamily="34" charset="0"/>
              <a:buChar char="•"/>
            </a:pPr>
            <a:r>
              <a:rPr lang="nl-NL" sz="1700"/>
              <a:t>Bij klachten met NT-</a:t>
            </a:r>
            <a:r>
              <a:rPr lang="nl-NL" sz="1700" err="1"/>
              <a:t>proBNP</a:t>
            </a:r>
            <a:r>
              <a:rPr lang="nl-NL" sz="1700"/>
              <a:t> 125-300 pg/ml of BNP 35-50 pg/ml: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700"/>
              <a:t>Overweeg SGLT2-remmer, overleg zo nodig met cardioloog.</a:t>
            </a:r>
          </a:p>
          <a:p>
            <a:pPr marL="457200" lvl="1" indent="0">
              <a:buNone/>
            </a:pPr>
            <a:endParaRPr lang="nl-NL" sz="1700"/>
          </a:p>
          <a:p>
            <a:pPr>
              <a:buFont typeface="Arial" panose="020B0604020202020204" pitchFamily="34" charset="0"/>
              <a:buChar char="•"/>
            </a:pPr>
            <a:r>
              <a:rPr lang="nl-NL" sz="1700"/>
              <a:t>Bij bestaande hartfalenpatiënten: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l-NL" sz="1700"/>
              <a:t>Bespreek het starten van een SGLT2-remmer bij volgende controle of bij klachten gerelateerd aan hartfalen.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nl-NL" sz="1700"/>
          </a:p>
          <a:p>
            <a:r>
              <a:rPr lang="nl-NL" sz="1700"/>
              <a:t>Mogelijke verbetering kwaliteit van leven en verlaagd sterfterisico.</a:t>
            </a:r>
          </a:p>
          <a:p>
            <a:pPr marL="457200" lvl="1" indent="0">
              <a:buNone/>
            </a:pPr>
            <a:endParaRPr lang="nl-NL" sz="170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CEF311A-4A9A-4858-BE8C-C24455A78F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698" r="9237"/>
          <a:stretch/>
        </p:blipFill>
        <p:spPr>
          <a:xfrm>
            <a:off x="8020570" y="1916318"/>
            <a:ext cx="3135109" cy="34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54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526D90-2BF6-11F6-63E7-6591A1168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5562600" cy="2607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err="1"/>
              <a:t>Kennistoets</a:t>
            </a:r>
            <a:endParaRPr lang="en-US" dirty="0"/>
          </a:p>
        </p:txBody>
      </p:sp>
      <p:pic>
        <p:nvPicPr>
          <p:cNvPr id="2052" name="Picture 4" descr="Wat leren aiossen van de landelijke kennistoets? | Huisarts &amp; Wetenschap">
            <a:extLst>
              <a:ext uri="{FF2B5EF4-FFF2-40B4-BE49-F238E27FC236}">
                <a16:creationId xmlns:a16="http://schemas.microsoft.com/office/drawing/2014/main" id="{1C43D0A6-940D-5E35-1316-A70B8C9DF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r="31267" b="-2"/>
          <a:stretch/>
        </p:blipFill>
        <p:spPr bwMode="auto">
          <a:xfrm>
            <a:off x="6671775" y="891938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490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7BB30-920B-5B30-D934-03E747DDC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Kennistoets</a:t>
            </a:r>
            <a:r>
              <a:rPr lang="en-GB" dirty="0"/>
              <a:t>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986B9CA-B53F-D98A-39C7-4C0C20B676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Meer vrouwen dan mannen sterven aan hartfalen.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044845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8C81925-5101-63BD-DB9B-46793C3B7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2.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medicamenteus beleid is afhankelijk van het type hartfalen.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992011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E7C16B-13B4-0522-57DD-4C344883C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3.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Een zo hoog mogelijke dosering van een RAS-remmer geeft de beste prognose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HFrEF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189464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189161F-86E3-53B0-A030-DA04CC8FA8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dirty="0"/>
              <a:t>4. 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Het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lisdiureticum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bumetanide is effectiever dan furosemide bij    hartfalen.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pPr marL="0" indent="0">
              <a:buNone/>
            </a:pPr>
            <a:r>
              <a:rPr lang="en-GB" dirty="0"/>
              <a:t> 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45704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09B3D8-5AEE-9957-8BB5-1A9D1D7FD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Programma</a:t>
            </a:r>
            <a:r>
              <a:rPr lang="en-GB" dirty="0"/>
              <a:t>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50E891-0337-8709-8919-14A9BACF1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sz="2200"/>
              <a:t>0.00 uur	Medicijnjournaal </a:t>
            </a:r>
          </a:p>
          <a:p>
            <a:r>
              <a:rPr lang="nl-NL" sz="2200"/>
              <a:t>0.10 uur	Inleiding en doel</a:t>
            </a:r>
          </a:p>
          <a:p>
            <a:r>
              <a:rPr lang="nl-NL" sz="2200"/>
              <a:t>0.15 uur	Kennistoets</a:t>
            </a:r>
          </a:p>
          <a:p>
            <a:r>
              <a:rPr lang="nl-NL" sz="2200"/>
              <a:t>0.35 uur	Eigen voorschrijfbeleid</a:t>
            </a:r>
          </a:p>
          <a:p>
            <a:r>
              <a:rPr lang="nl-NL" sz="2200"/>
              <a:t>0.50 uur	Casuïstiek	</a:t>
            </a:r>
          </a:p>
          <a:p>
            <a:r>
              <a:rPr lang="nl-NL" sz="2200"/>
              <a:t>1.15 uur	Maken van afspraken	</a:t>
            </a:r>
          </a:p>
          <a:p>
            <a:r>
              <a:rPr lang="nl-NL" sz="2200"/>
              <a:t>1.30 uur	Afsluiting</a:t>
            </a:r>
          </a:p>
          <a:p>
            <a:endParaRPr lang="nl-NL" sz="2200"/>
          </a:p>
          <a:p>
            <a:r>
              <a:rPr lang="nl-NL" sz="2200" i="1"/>
              <a:t>Vul hier uw eigen tijdstippen in.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740030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886EEAC-1B53-3746-F77D-30277192F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In de eerste lijn zijn thiazidediuretica wel geïndiceerd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maar niet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HFrEF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944906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3AB026-3604-C2AF-A3C4-9F4C1B0FA1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6. In de eerste lijn is digoxine wel geïndiceerd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maar niet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HFrEF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175994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F71CB3F-5B88-11E3-9304-62D4112916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7. De maximale dosering van een ACE-remmer bij hartfalen is voor vrouwen lager dan voor mannen.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1388142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843A166-91BA-2423-E5E3-C3CC8D151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8. Klachten van duizeligheid na de start met een RAS-remmer zijn vaak tijdelijk van aard.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52025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614ACD-09BF-3AA0-5BDC-1A7C445E73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9. Wat is het doel van de behandeling van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Verlichting van symptomen en verbetering van kwaliteit van leven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Verlichting van symptomen en vermindering van mortaliteit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Verbetering van de kwaliteit van leven en vermindering van mortaliteit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97418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CB5F1BA-2C3D-76EA-4776-06F4B400D7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10. Bij de behandeling van hoge bloeddruk bij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gaat de voorkeur uit naar een RAS-remmer boven een bètablokker.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0492996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D95316-21D7-017B-1F0D-EBCD8AA4CD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11. Cardiale calciumantagonisten zijn geïndiceerd bij patiënten met </a:t>
            </a:r>
            <a:r>
              <a:rPr lang="nl-NL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en een hoge bloeddruk.</a:t>
            </a:r>
          </a:p>
          <a:p>
            <a:pPr marL="342900" lvl="0" indent="-34290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Juist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nl-NL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Onjuist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08543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A596AA-C343-EEC9-C0AC-4682B2A84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Verbeterpunten </a:t>
            </a:r>
            <a:endParaRPr lang="LID4096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2B539347-0DE4-1DBC-CD7B-9372566EF3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819925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D98154-7328-BAF9-3673-6236F5289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Wanneer overleggen of verwijzen naar de cardioloog?</a:t>
            </a:r>
            <a:endParaRPr lang="LID4096" sz="36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51D59FC-4659-5F69-7998-5C220871BE74}"/>
              </a:ext>
            </a:extLst>
          </p:cNvPr>
          <p:cNvSpPr txBox="1"/>
          <p:nvPr/>
        </p:nvSpPr>
        <p:spPr>
          <a:xfrm>
            <a:off x="6553200" y="1997839"/>
            <a:ext cx="490369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Overleggen bij: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achteruitgang van de </a:t>
            </a:r>
            <a:r>
              <a:rPr lang="nl-NL" b="1" dirty="0"/>
              <a:t>nierfunctie</a:t>
            </a:r>
            <a:r>
              <a:rPr lang="nl-NL" dirty="0"/>
              <a:t> of </a:t>
            </a:r>
            <a:r>
              <a:rPr lang="nl-NL" b="1" dirty="0"/>
              <a:t>elektrolytstoornissen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persisterende hypertensie </a:t>
            </a:r>
            <a:r>
              <a:rPr lang="nl-NL" dirty="0"/>
              <a:t>ondanks adequate instelling op hartfalenmedicatie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onvoldoende controle van symptomen </a:t>
            </a:r>
            <a:r>
              <a:rPr lang="nl-NL" dirty="0"/>
              <a:t>van angina pectoris met hartfalenmedicatie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patiënt is mogelijk gebaat bij </a:t>
            </a:r>
            <a:r>
              <a:rPr lang="nl-NL" b="1" dirty="0"/>
              <a:t>multidisciplinaire hartrevalidatie</a:t>
            </a:r>
          </a:p>
          <a:p>
            <a:endParaRPr lang="LID4096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EFA99F1-DA62-33C6-F310-4080B0155AB0}"/>
              </a:ext>
            </a:extLst>
          </p:cNvPr>
          <p:cNvSpPr txBox="1"/>
          <p:nvPr/>
        </p:nvSpPr>
        <p:spPr>
          <a:xfrm>
            <a:off x="1114095" y="1978572"/>
            <a:ext cx="467710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Consultatie of (terug)verwijzing bij: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vermoeden van hartfalen met </a:t>
            </a:r>
            <a:r>
              <a:rPr lang="nl-NL" b="1" dirty="0"/>
              <a:t>afwijkend ecg en/of verhoogd (NT-pro)BNP</a:t>
            </a:r>
            <a:r>
              <a:rPr lang="nl-NL" dirty="0"/>
              <a:t> (overweeg kwetsbare patiënten bij wie diagnostiek en behandeling in de tweede lijn niet wenselijk zijn niet te verwijzen)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geleidelijke progressie </a:t>
            </a:r>
            <a:r>
              <a:rPr lang="nl-NL" dirty="0"/>
              <a:t>van het hartfalen ondanks adequate instelling op medicatie.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exacerbatie hartfalen</a:t>
            </a:r>
            <a:r>
              <a:rPr lang="nl-NL" dirty="0"/>
              <a:t>: bij ernstige of aanhoudende klachten ondanks behandeling.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/>
              <a:t>dehydratie</a:t>
            </a:r>
            <a:r>
              <a:rPr lang="nl-NL" dirty="0"/>
              <a:t>: bij ernstige of aanhoudende klachten ondanks behandeling.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10946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835FE6-430F-9A5C-199A-B88803799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nl-NL" dirty="0"/>
              <a:t>Chronisch hartfalen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0795A8F-9A87-200C-3BE9-B479E1EE8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/>
              <a:t>De behandeling van hartfalen wordt in principe </a:t>
            </a:r>
            <a:r>
              <a:rPr lang="nl-NL" sz="2000" b="1" dirty="0">
                <a:solidFill>
                  <a:schemeClr val="tx1"/>
                </a:solidFill>
              </a:rPr>
              <a:t>gestart door de cardioloog. </a:t>
            </a:r>
            <a:r>
              <a:rPr lang="nl-NL" sz="2000" dirty="0"/>
              <a:t>Bij een sterk vermoeden van hartfalen kan de huisarts ervoor kiezen de medicatie alvast te starten. </a:t>
            </a:r>
            <a:r>
              <a:rPr lang="nl-NL" sz="2000" dirty="0" err="1"/>
              <a:t>HFpEF</a:t>
            </a:r>
            <a:r>
              <a:rPr lang="nl-NL" sz="2000" dirty="0"/>
              <a:t> kan de huisarts doorgaans zelf behandelen en begeleiden.</a:t>
            </a:r>
          </a:p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Doel van de behandeling: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/>
              <a:t> Verbeteren klinische status, functionele capaciteit en kwaliteit van leven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sz="2000" dirty="0"/>
              <a:t>Voorkomen van ziekenhuisopname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</a:t>
            </a:r>
            <a:r>
              <a:rPr lang="nl-NL" sz="2000" dirty="0"/>
              <a:t>Reduceren mortaliteit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29538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526BC7-80E3-6D8E-C3C6-350D2DE3C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Medicijn journaal </a:t>
            </a:r>
            <a:endParaRPr lang="LID4096" dirty="0"/>
          </a:p>
        </p:txBody>
      </p:sp>
      <p:pic>
        <p:nvPicPr>
          <p:cNvPr id="4" name="Afbeelding 3">
            <a:hlinkClick r:id="rId3"/>
            <a:extLst>
              <a:ext uri="{FF2B5EF4-FFF2-40B4-BE49-F238E27FC236}">
                <a16:creationId xmlns:a16="http://schemas.microsoft.com/office/drawing/2014/main" id="{7DE00A08-E1E3-E262-ADFB-51B6AFA25B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196" y="1860023"/>
            <a:ext cx="4485607" cy="448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251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5FD955-3644-55E0-DEDE-45BBB550C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Haagse</a:t>
            </a:r>
            <a:r>
              <a:rPr lang="en-GB" dirty="0"/>
              <a:t> </a:t>
            </a:r>
            <a:r>
              <a:rPr lang="en-GB" dirty="0" err="1"/>
              <a:t>Vaten</a:t>
            </a:r>
            <a:r>
              <a:rPr lang="en-GB" dirty="0"/>
              <a:t>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F5B6FD0-9540-A7AB-8682-6B3E26BA3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672000"/>
            <a:ext cx="10058400" cy="94153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  RTA </a:t>
            </a:r>
            <a:r>
              <a:rPr lang="en-GB" dirty="0">
                <a:sym typeface="Wingdings" panose="05000000000000000000" pitchFamily="2" charset="2"/>
              </a:rPr>
              <a:t> </a:t>
            </a:r>
            <a:r>
              <a:rPr lang="nl-NL" dirty="0"/>
              <a:t>Regionale Transmurale Afspraken Hartfalen Regio Haaglanden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  Protocollen en zorgafspraken </a:t>
            </a:r>
            <a:endParaRPr lang="LID4096" dirty="0"/>
          </a:p>
        </p:txBody>
      </p:sp>
      <p:pic>
        <p:nvPicPr>
          <p:cNvPr id="1028" name="Picture 4" descr="310">
            <a:extLst>
              <a:ext uri="{FF2B5EF4-FFF2-40B4-BE49-F238E27FC236}">
                <a16:creationId xmlns:a16="http://schemas.microsoft.com/office/drawing/2014/main" id="{9037D1A2-1605-030E-AE1C-C63E56FF2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700" y="3257736"/>
            <a:ext cx="5026911" cy="25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602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2D15F-F193-29FC-94AD-2105A3DC9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Eigen </a:t>
            </a:r>
            <a:r>
              <a:rPr lang="en-GB" dirty="0" err="1"/>
              <a:t>voorschrijfbeleid</a:t>
            </a:r>
            <a:endParaRPr lang="LID4096" dirty="0"/>
          </a:p>
        </p:txBody>
      </p:sp>
      <p:pic>
        <p:nvPicPr>
          <p:cNvPr id="3080" name="Picture 8" descr="Groei Grafiek Lijn Pictogram Vector, Groei Grafiek Pictogram, Grafiek,  Groei Afbeelding PNG Met Transparante Achtergrond Gratis">
            <a:extLst>
              <a:ext uri="{FF2B5EF4-FFF2-40B4-BE49-F238E27FC236}">
                <a16:creationId xmlns:a16="http://schemas.microsoft.com/office/drawing/2014/main" id="{FD52F4C3-9EE0-5360-2A1E-3EBD11DFEF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358" y="1691323"/>
            <a:ext cx="4425778" cy="442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110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0CE1DE-DA98-E883-0507-CD944DD8B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Patiënten</a:t>
            </a:r>
            <a:r>
              <a:rPr lang="en-GB" dirty="0"/>
              <a:t> met </a:t>
            </a:r>
            <a:r>
              <a:rPr lang="en-GB" dirty="0" err="1"/>
              <a:t>thiazidediuretica</a:t>
            </a:r>
            <a:r>
              <a:rPr lang="en-GB" dirty="0"/>
              <a:t> 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6625F5C-EBE3-A57B-207C-C0DFC32C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i="1" dirty="0">
                <a:solidFill>
                  <a:schemeClr val="tx2"/>
                </a:solidFill>
              </a:rPr>
              <a:t>Voeg hier uw eigen grafiek 1 ‘Hartfalenpatiënten met thiazidediuretica’ in.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486785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B1525C-9A28-0E71-C6BE-CE37D081B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1436691" cy="1450757"/>
          </a:xfrm>
        </p:spPr>
        <p:txBody>
          <a:bodyPr/>
          <a:lstStyle/>
          <a:p>
            <a:r>
              <a:rPr lang="en-GB" dirty="0" err="1"/>
              <a:t>Patiënten</a:t>
            </a:r>
            <a:r>
              <a:rPr lang="en-GB" dirty="0"/>
              <a:t> met </a:t>
            </a:r>
            <a:r>
              <a:rPr lang="en-GB" dirty="0" err="1"/>
              <a:t>cardiale</a:t>
            </a:r>
            <a:r>
              <a:rPr lang="en-GB" dirty="0"/>
              <a:t> </a:t>
            </a:r>
            <a:r>
              <a:rPr lang="en-GB" dirty="0" err="1"/>
              <a:t>calciumantagonisten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04D568-569E-72E0-F4FA-A3711EA51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400" i="1" dirty="0">
                <a:solidFill>
                  <a:schemeClr val="tx2"/>
                </a:solidFill>
              </a:rPr>
              <a:t>Voeg hier uw eigen grafiek 2 ‘Hartfalenpatiënten met cardiale calciumantagonisten’ in.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2388349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458B06-92CF-B240-3033-84D64442C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Patiënten</a:t>
            </a:r>
            <a:r>
              <a:rPr lang="en-GB" dirty="0"/>
              <a:t> </a:t>
            </a:r>
            <a:r>
              <a:rPr lang="en-GB" u="sng" dirty="0" err="1"/>
              <a:t>zonder</a:t>
            </a:r>
            <a:r>
              <a:rPr lang="en-GB" dirty="0"/>
              <a:t> SGLT2-remmers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B44EE15-6A4A-30E7-7B10-5E5678459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i="1" dirty="0">
                <a:solidFill>
                  <a:schemeClr val="tx2"/>
                </a:solidFill>
              </a:rPr>
              <a:t>Voeg hier uw eigen grafiek 2 ‘Hartfalenpatiënten </a:t>
            </a:r>
            <a:r>
              <a:rPr lang="nl-NL" sz="2400" i="1" u="sng" dirty="0">
                <a:solidFill>
                  <a:schemeClr val="tx2"/>
                </a:solidFill>
              </a:rPr>
              <a:t>zonder</a:t>
            </a:r>
            <a:r>
              <a:rPr lang="nl-NL" sz="2400" i="1" dirty="0">
                <a:solidFill>
                  <a:schemeClr val="tx2"/>
                </a:solidFill>
              </a:rPr>
              <a:t> SGLT2-remmers’ in.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602926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88D820-7148-5F17-2C89-7DACD1C49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Verbeterpunten</a:t>
            </a:r>
            <a:r>
              <a:rPr lang="en-GB" dirty="0"/>
              <a:t> </a:t>
            </a:r>
            <a:endParaRPr lang="LID4096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79E2A0A4-A5E8-0496-4C38-EB533F0C2B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13882787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245DB4-8E3E-F6EA-4849-0416CDB51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44909"/>
            <a:ext cx="5562600" cy="260789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Casuïstiek </a:t>
            </a:r>
          </a:p>
        </p:txBody>
      </p:sp>
      <p:pic>
        <p:nvPicPr>
          <p:cNvPr id="5122" name="Picture 2" descr="Oproep casuïstiek | V&amp;VN">
            <a:extLst>
              <a:ext uri="{FF2B5EF4-FFF2-40B4-BE49-F238E27FC236}">
                <a16:creationId xmlns:a16="http://schemas.microsoft.com/office/drawing/2014/main" id="{89B668DC-B8B8-ED44-E209-5EDA1793F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99" b="-2"/>
          <a:stretch/>
        </p:blipFill>
        <p:spPr bwMode="auto">
          <a:xfrm>
            <a:off x="6768175" y="961093"/>
            <a:ext cx="5046291" cy="5046291"/>
          </a:xfrm>
          <a:custGeom>
            <a:avLst/>
            <a:gdLst/>
            <a:ahLst/>
            <a:cxnLst/>
            <a:rect l="l" t="t" r="r" b="b"/>
            <a:pathLst>
              <a:path w="4800600" h="4800600">
                <a:moveTo>
                  <a:pt x="2400300" y="0"/>
                </a:moveTo>
                <a:cubicBezTo>
                  <a:pt x="3725949" y="0"/>
                  <a:pt x="4800600" y="1074651"/>
                  <a:pt x="4800600" y="2400300"/>
                </a:cubicBez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62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6D2CAE-7DD0-9F1E-3777-D734CBC4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Casus meneer Slippens (74 jaar)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97373DE-C7C2-D152-1A16-7E3C8504D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014" y="2014708"/>
            <a:ext cx="11274612" cy="4195763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Sinds 20 jaar hypertensie, sinds één jaar </a:t>
            </a:r>
            <a:r>
              <a:rPr lang="nl-NL" dirty="0" err="1"/>
              <a:t>HFrEF</a:t>
            </a:r>
            <a:r>
              <a:rPr lang="nl-NL" dirty="0"/>
              <a:t>, NYHA-klasse II.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Gebruikt </a:t>
            </a:r>
            <a:r>
              <a:rPr lang="en-US" sz="1800" dirty="0">
                <a:solidFill>
                  <a:srgbClr val="000000"/>
                </a:solidFill>
              </a:rPr>
              <a:t>enalapril 2dd 10 mg, bumetanide 1dd 2 mg, </a:t>
            </a:r>
          </a:p>
          <a:p>
            <a:pPr>
              <a:spcBef>
                <a:spcPts val="0"/>
              </a:spcBef>
              <a:tabLst>
                <a:tab pos="365125" algn="l"/>
              </a:tabLst>
            </a:pPr>
            <a:r>
              <a:rPr lang="en-US" sz="1800" dirty="0"/>
              <a:t>	</a:t>
            </a:r>
            <a:r>
              <a:rPr lang="nl-NL" sz="1800" dirty="0">
                <a:solidFill>
                  <a:srgbClr val="000000"/>
                </a:solidFill>
              </a:rPr>
              <a:t>metoprolol </a:t>
            </a:r>
            <a:r>
              <a:rPr lang="nl-NL" sz="1800" dirty="0" err="1">
                <a:solidFill>
                  <a:srgbClr val="000000"/>
                </a:solidFill>
              </a:rPr>
              <a:t>mga</a:t>
            </a:r>
            <a:r>
              <a:rPr lang="nl-NL" sz="1800" dirty="0">
                <a:solidFill>
                  <a:srgbClr val="000000"/>
                </a:solidFill>
              </a:rPr>
              <a:t> 1 </a:t>
            </a:r>
            <a:r>
              <a:rPr lang="nl-NL" sz="1800" dirty="0" err="1">
                <a:solidFill>
                  <a:srgbClr val="000000"/>
                </a:solidFill>
              </a:rPr>
              <a:t>dd</a:t>
            </a:r>
            <a:r>
              <a:rPr lang="nl-NL" sz="1800" dirty="0">
                <a:solidFill>
                  <a:srgbClr val="000000"/>
                </a:solidFill>
              </a:rPr>
              <a:t> 100 mg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/>
              <a:t>De huisarts neemt controles over: </a:t>
            </a:r>
          </a:p>
          <a:p>
            <a:pPr marL="8001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</a:rPr>
              <a:t>bloeddruk 145/80 mg</a:t>
            </a:r>
          </a:p>
          <a:p>
            <a:pPr marL="8001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</a:rPr>
              <a:t>natrium 137 </a:t>
            </a:r>
            <a:r>
              <a:rPr lang="nl-NL" sz="1800" dirty="0" err="1">
                <a:solidFill>
                  <a:srgbClr val="000000"/>
                </a:solidFill>
              </a:rPr>
              <a:t>mmol</a:t>
            </a:r>
            <a:r>
              <a:rPr lang="nl-NL" sz="1800" dirty="0">
                <a:solidFill>
                  <a:srgbClr val="000000"/>
                </a:solidFill>
              </a:rPr>
              <a:t>/l</a:t>
            </a:r>
          </a:p>
          <a:p>
            <a:pPr marL="8001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</a:rPr>
              <a:t>kalium 4,9 </a:t>
            </a:r>
            <a:r>
              <a:rPr lang="nl-NL" sz="1800" dirty="0" err="1">
                <a:solidFill>
                  <a:srgbClr val="000000"/>
                </a:solidFill>
              </a:rPr>
              <a:t>mmol</a:t>
            </a:r>
            <a:r>
              <a:rPr lang="nl-NL" sz="1800" dirty="0">
                <a:solidFill>
                  <a:srgbClr val="000000"/>
                </a:solidFill>
              </a:rPr>
              <a:t>/l</a:t>
            </a:r>
          </a:p>
          <a:p>
            <a:pPr marL="800100" lvl="1" indent="-342900"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nl-NL" sz="1800" dirty="0">
                <a:solidFill>
                  <a:srgbClr val="000000"/>
                </a:solidFill>
              </a:rPr>
              <a:t>geschatte creatinineklaring 81 ml/min/1,73 m</a:t>
            </a:r>
            <a:r>
              <a:rPr lang="nl-NL" sz="1800" baseline="30000" dirty="0">
                <a:solidFill>
                  <a:srgbClr val="000000"/>
                </a:solidFill>
              </a:rPr>
              <a:t>2</a:t>
            </a:r>
          </a:p>
          <a:p>
            <a:pPr marL="457200" lvl="1" indent="0">
              <a:spcBef>
                <a:spcPts val="1000"/>
              </a:spcBef>
              <a:buNone/>
            </a:pPr>
            <a:endParaRPr lang="nl-NL" sz="1800" baseline="30000" dirty="0">
              <a:solidFill>
                <a:srgbClr val="000000"/>
              </a:solidFill>
            </a:endParaRPr>
          </a:p>
          <a:p>
            <a:r>
              <a:rPr lang="nl-NL" sz="1900" i="1" dirty="0"/>
              <a:t>Wat is uw controlebeleid als huisarts?</a:t>
            </a:r>
          </a:p>
          <a:p>
            <a:r>
              <a:rPr lang="nl-NL" sz="1900" i="1" dirty="0"/>
              <a:t>Welke medicamenteuze aandachtspunten bespreekt u met de patiënt?</a:t>
            </a:r>
            <a:endParaRPr lang="LID4096" sz="1900" dirty="0"/>
          </a:p>
        </p:txBody>
      </p:sp>
      <p:pic>
        <p:nvPicPr>
          <p:cNvPr id="4" name="Afbeelding 3" descr="G:\Intern\Illustraties\Patiënten\60+ ouderen\man-474282.jpg">
            <a:extLst>
              <a:ext uri="{FF2B5EF4-FFF2-40B4-BE49-F238E27FC236}">
                <a16:creationId xmlns:a16="http://schemas.microsoft.com/office/drawing/2014/main" id="{FBCD34C2-BADA-903C-E699-FB0A6949662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5806" y="2571416"/>
            <a:ext cx="1587500" cy="23066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37155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4AD0D7-345E-5D5F-CD12-588FFFB7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Verbeterpunten</a:t>
            </a:r>
            <a:r>
              <a:rPr lang="en-GB" dirty="0"/>
              <a:t> </a:t>
            </a:r>
            <a:endParaRPr lang="LID4096" dirty="0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BC44666-92E1-150E-8929-25FDE345CD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46263"/>
            <a:ext cx="4022725" cy="4022725"/>
          </a:xfrm>
        </p:spPr>
      </p:pic>
    </p:spTree>
    <p:extLst>
      <p:ext uri="{BB962C8B-B14F-4D97-AF65-F5344CB8AC3E}">
        <p14:creationId xmlns:p14="http://schemas.microsoft.com/office/powerpoint/2010/main" val="30686465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3C4641-20A8-108C-0F42-C7FBC9A14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Maken</a:t>
            </a:r>
            <a:r>
              <a:rPr lang="en-GB" dirty="0"/>
              <a:t> van </a:t>
            </a:r>
            <a:r>
              <a:rPr lang="en-GB" dirty="0" err="1"/>
              <a:t>afspraken</a:t>
            </a:r>
            <a:r>
              <a:rPr lang="en-GB" dirty="0"/>
              <a:t> (1)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7E1AFB-1707-35DE-F97B-3E594609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694" y="1949450"/>
            <a:ext cx="10268779" cy="454279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Afspraak heroverwegen van thiazidediuretica gebruik</a:t>
            </a:r>
          </a:p>
          <a:p>
            <a:pPr marL="0" indent="0">
              <a:buNone/>
            </a:pPr>
            <a:r>
              <a:rPr lang="nl-NL" sz="24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Actie</a:t>
            </a:r>
            <a:r>
              <a:rPr lang="nl-NL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l-NL" dirty="0"/>
              <a:t>1. Huisarts:   - Heroverweegt het gebruik van het </a:t>
            </a:r>
            <a:r>
              <a:rPr lang="nl-NL" dirty="0" err="1"/>
              <a:t>thiazidediureticum</a:t>
            </a:r>
            <a:r>
              <a:rPr lang="nl-NL" dirty="0"/>
              <a:t>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l-NL" dirty="0"/>
              <a:t>	      	      - Vervangt </a:t>
            </a:r>
            <a:r>
              <a:rPr lang="nl-NL" dirty="0" err="1"/>
              <a:t>thiazidediureticum</a:t>
            </a:r>
            <a:r>
              <a:rPr lang="nl-NL" dirty="0"/>
              <a:t> door een </a:t>
            </a:r>
            <a:r>
              <a:rPr lang="nl-NL" dirty="0" err="1"/>
              <a:t>lisdiureticum</a:t>
            </a:r>
            <a:r>
              <a:rPr lang="nl-NL" dirty="0"/>
              <a:t> (tenzij geïnitieerd door cardioloog 			         vanwege diureticaresistentie). 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Apotheker:</a:t>
            </a: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nl-NL" sz="2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nl-NL" sz="2100" dirty="0"/>
              <a:t>Maakt een lijst van gebruikers van thiazidediuretica met hartfalen.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l-NL" sz="2100" dirty="0"/>
              <a:t>		          - Stuurt de </a:t>
            </a:r>
            <a:r>
              <a:rPr lang="nl-NL" sz="2100" dirty="0" err="1"/>
              <a:t>patiëntenlijst</a:t>
            </a:r>
            <a:r>
              <a:rPr lang="nl-NL" sz="2100" dirty="0"/>
              <a:t> naar de huisarts.</a:t>
            </a:r>
            <a:endParaRPr lang="nl-NL" sz="21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  <a:tabLst>
                <a:tab pos="457200" algn="l"/>
              </a:tabLst>
            </a:pPr>
            <a:r>
              <a:rPr lang="nl-NL" sz="26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Resultaatdoelstelling</a:t>
            </a:r>
            <a:r>
              <a:rPr lang="nl-NL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dirty="0"/>
              <a:t>In het half jaar na het FTO heeft de huisarts bij alle gebruikers van   thiazidediuretica met hartfalen het gebruik heroverwogen.</a:t>
            </a:r>
            <a:b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33091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FEA77D-1B1A-A972-5CEF-9D09C4814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Doel van de </a:t>
            </a:r>
            <a:r>
              <a:rPr lang="en-GB" dirty="0" err="1"/>
              <a:t>bijeenkomst</a:t>
            </a:r>
            <a:r>
              <a:rPr lang="en-GB" dirty="0"/>
              <a:t>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43911A5-A223-DA25-092E-7B8C58739D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nl-NL" sz="2400" dirty="0"/>
              <a:t>De deelnemers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kennen de medicamenteuze adviezen in de NHG-standaard </a:t>
            </a:r>
            <a:r>
              <a:rPr lang="nl-NL" sz="2400" i="1" dirty="0"/>
              <a:t>Hartfalen en </a:t>
            </a:r>
            <a:r>
              <a:rPr lang="nl-NL" sz="2400" dirty="0"/>
              <a:t>hebben inzicht in hun eigen voorschrijfbeleid bij patiënten met hartfalen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maken afspraken over de medicamenteuze behandeling bij hartfalen en het bevorderen van therapietrouw</a:t>
            </a:r>
          </a:p>
          <a:p>
            <a:pPr marL="0" indent="0">
              <a:buNone/>
            </a:pP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04879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8B2C6E-B099-56D2-2D9D-BEE4AB76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Maken</a:t>
            </a:r>
            <a:r>
              <a:rPr lang="en-GB" dirty="0"/>
              <a:t> van </a:t>
            </a:r>
            <a:r>
              <a:rPr lang="en-GB" dirty="0" err="1"/>
              <a:t>afspraken</a:t>
            </a:r>
            <a:r>
              <a:rPr lang="en-GB" dirty="0"/>
              <a:t> (2)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71C55C-BC4C-D6A4-3BBB-9183F2CB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745315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/>
              <a:t>Afspraak geen thiazidediuretica starten bij patiënten met hartfalen</a:t>
            </a:r>
            <a:endParaRPr lang="nl-NL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nl-NL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Actie</a:t>
            </a:r>
            <a:r>
              <a:rPr lang="nl-NL" sz="2800" b="1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nl-NL" dirty="0"/>
              <a:t>1. Huisarts: - Start geen thiazidediuretica bij patiënten met hartfalen zonder overleg met de cardioloog.</a:t>
            </a:r>
          </a:p>
          <a:p>
            <a:pPr marL="0" indent="0">
              <a:buNone/>
            </a:pPr>
            <a:r>
              <a:rPr lang="nl-NL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 Apotheker:</a:t>
            </a:r>
            <a:r>
              <a:rPr lang="nl-NL" sz="2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 </a:t>
            </a:r>
            <a:r>
              <a:rPr lang="nl-NL" dirty="0"/>
              <a:t>Levert alleen thiazidediuretica af aan patiënten met  			              hartfalen als de huisarts expliciet aangeeft dat dit noodzakelijk is.</a:t>
            </a:r>
            <a:endParaRPr lang="nl-NL" sz="28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nl-NL" sz="24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Resultaatdoelstelling</a:t>
            </a:r>
            <a:r>
              <a:rPr lang="nl-NL" sz="2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: </a:t>
            </a:r>
            <a:r>
              <a:rPr lang="nl-NL" dirty="0"/>
              <a:t>In het half jaar na het FTO heeft de huisarts geen thiazidediuretica geïnitieerd bij patiënten met hartfalen.</a:t>
            </a:r>
            <a:endParaRPr lang="LID4096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384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829E218-74FB-4455-98BE-F2C5BA8978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E8D75FD-D4F9-4D11-B70D-82EFCB4CF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E75F8FC7-2268-462F-AFF6-A4A975C34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C2D38C-12DA-B1EF-D291-549D30E1A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Afsluiting </a:t>
            </a:r>
          </a:p>
        </p:txBody>
      </p:sp>
      <p:pic>
        <p:nvPicPr>
          <p:cNvPr id="4" name="Afbeelding 5" descr="Afbeelding met creativiteit&#10;&#10;Beschrijving automatisch gegenereerd met lage betrouwbaarheid">
            <a:extLst>
              <a:ext uri="{FF2B5EF4-FFF2-40B4-BE49-F238E27FC236}">
                <a16:creationId xmlns:a16="http://schemas.microsoft.com/office/drawing/2014/main" id="{B71BA530-EA9B-2F60-6407-744507ECB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4" r="-2" b="-2"/>
          <a:stretch/>
        </p:blipFill>
        <p:spPr bwMode="auto">
          <a:xfrm>
            <a:off x="633999" y="640081"/>
            <a:ext cx="5462001" cy="505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EF45B32-FB97-49CC-B778-CA7CF87BE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9D1C364C-8702-4ED9-9D23-41CDB2982B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EE051E9-6C07-4FBB-B4F7-EDF8DDEAA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917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EA9B45-2C04-08D8-DCAD-E5AA7FB56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Wat </a:t>
            </a:r>
            <a:r>
              <a:rPr lang="en-GB" dirty="0" err="1"/>
              <a:t>gebeurt</a:t>
            </a:r>
            <a:r>
              <a:rPr lang="en-GB" dirty="0"/>
              <a:t> er </a:t>
            </a:r>
            <a:r>
              <a:rPr lang="en-GB" dirty="0" err="1"/>
              <a:t>bij</a:t>
            </a:r>
            <a:r>
              <a:rPr lang="en-GB" dirty="0"/>
              <a:t> </a:t>
            </a:r>
            <a:r>
              <a:rPr lang="en-GB" dirty="0" err="1"/>
              <a:t>hartfalen</a:t>
            </a:r>
            <a:r>
              <a:rPr lang="en-GB" dirty="0"/>
              <a:t>?</a:t>
            </a:r>
            <a:endParaRPr lang="LID4096" dirty="0"/>
          </a:p>
        </p:txBody>
      </p:sp>
      <p:grpSp>
        <p:nvGrpSpPr>
          <p:cNvPr id="7" name="Groep 6">
            <a:extLst>
              <a:ext uri="{FF2B5EF4-FFF2-40B4-BE49-F238E27FC236}">
                <a16:creationId xmlns:a16="http://schemas.microsoft.com/office/drawing/2014/main" id="{27A6B809-999B-4CE4-AE9D-B45AADBF4A3E}"/>
              </a:ext>
            </a:extLst>
          </p:cNvPr>
          <p:cNvGrpSpPr/>
          <p:nvPr/>
        </p:nvGrpSpPr>
        <p:grpSpPr>
          <a:xfrm>
            <a:off x="1494176" y="1984918"/>
            <a:ext cx="9010271" cy="3503714"/>
            <a:chOff x="0" y="0"/>
            <a:chExt cx="8362463" cy="2825694"/>
          </a:xfrm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72F67E5B-F504-49B1-B537-CBEED7EAEAFF}"/>
                </a:ext>
              </a:extLst>
            </p:cNvPr>
            <p:cNvSpPr/>
            <p:nvPr/>
          </p:nvSpPr>
          <p:spPr>
            <a:xfrm>
              <a:off x="0" y="346824"/>
              <a:ext cx="1794034" cy="1231960"/>
            </a:xfrm>
            <a:custGeom>
              <a:avLst/>
              <a:gdLst>
                <a:gd name="connsiteX0" fmla="*/ 0 w 1897691"/>
                <a:gd name="connsiteY0" fmla="*/ 189769 h 2220828"/>
                <a:gd name="connsiteX1" fmla="*/ 189769 w 1897691"/>
                <a:gd name="connsiteY1" fmla="*/ 0 h 2220828"/>
                <a:gd name="connsiteX2" fmla="*/ 1707922 w 1897691"/>
                <a:gd name="connsiteY2" fmla="*/ 0 h 2220828"/>
                <a:gd name="connsiteX3" fmla="*/ 1897691 w 1897691"/>
                <a:gd name="connsiteY3" fmla="*/ 189769 h 2220828"/>
                <a:gd name="connsiteX4" fmla="*/ 1897691 w 1897691"/>
                <a:gd name="connsiteY4" fmla="*/ 2031059 h 2220828"/>
                <a:gd name="connsiteX5" fmla="*/ 1707922 w 1897691"/>
                <a:gd name="connsiteY5" fmla="*/ 2220828 h 2220828"/>
                <a:gd name="connsiteX6" fmla="*/ 189769 w 1897691"/>
                <a:gd name="connsiteY6" fmla="*/ 2220828 h 2220828"/>
                <a:gd name="connsiteX7" fmla="*/ 0 w 1897691"/>
                <a:gd name="connsiteY7" fmla="*/ 2031059 h 2220828"/>
                <a:gd name="connsiteX8" fmla="*/ 0 w 1897691"/>
                <a:gd name="connsiteY8" fmla="*/ 189769 h 222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7691" h="2220828">
                  <a:moveTo>
                    <a:pt x="0" y="189769"/>
                  </a:moveTo>
                  <a:cubicBezTo>
                    <a:pt x="0" y="84962"/>
                    <a:pt x="84962" y="0"/>
                    <a:pt x="189769" y="0"/>
                  </a:cubicBezTo>
                  <a:lnTo>
                    <a:pt x="1707922" y="0"/>
                  </a:lnTo>
                  <a:cubicBezTo>
                    <a:pt x="1812729" y="0"/>
                    <a:pt x="1897691" y="84962"/>
                    <a:pt x="1897691" y="189769"/>
                  </a:cubicBezTo>
                  <a:lnTo>
                    <a:pt x="1897691" y="2031059"/>
                  </a:lnTo>
                  <a:cubicBezTo>
                    <a:pt x="1897691" y="2135866"/>
                    <a:pt x="1812729" y="2220828"/>
                    <a:pt x="1707922" y="2220828"/>
                  </a:cubicBezTo>
                  <a:lnTo>
                    <a:pt x="189769" y="2220828"/>
                  </a:lnTo>
                  <a:cubicBezTo>
                    <a:pt x="84962" y="2220828"/>
                    <a:pt x="0" y="2135866"/>
                    <a:pt x="0" y="2031059"/>
                  </a:cubicBezTo>
                  <a:lnTo>
                    <a:pt x="0" y="18976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308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21" tIns="108921" rIns="108921" bIns="108921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90"/>
                </a:spcAft>
              </a:pPr>
              <a: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Structurele of functionele afwijking van het hart</a:t>
              </a:r>
              <a:endParaRPr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1149C4F6-E897-4D8F-81CD-7C05A03AA306}"/>
                </a:ext>
              </a:extLst>
            </p:cNvPr>
            <p:cNvSpPr/>
            <p:nvPr/>
          </p:nvSpPr>
          <p:spPr>
            <a:xfrm>
              <a:off x="1898983" y="768201"/>
              <a:ext cx="2007101" cy="1047352"/>
            </a:xfrm>
            <a:custGeom>
              <a:avLst/>
              <a:gdLst>
                <a:gd name="connsiteX0" fmla="*/ 0 w 2878874"/>
                <a:gd name="connsiteY0" fmla="*/ 166759 h 1667586"/>
                <a:gd name="connsiteX1" fmla="*/ 166759 w 2878874"/>
                <a:gd name="connsiteY1" fmla="*/ 0 h 1667586"/>
                <a:gd name="connsiteX2" fmla="*/ 2712115 w 2878874"/>
                <a:gd name="connsiteY2" fmla="*/ 0 h 1667586"/>
                <a:gd name="connsiteX3" fmla="*/ 2878874 w 2878874"/>
                <a:gd name="connsiteY3" fmla="*/ 166759 h 1667586"/>
                <a:gd name="connsiteX4" fmla="*/ 2878874 w 2878874"/>
                <a:gd name="connsiteY4" fmla="*/ 1500827 h 1667586"/>
                <a:gd name="connsiteX5" fmla="*/ 2712115 w 2878874"/>
                <a:gd name="connsiteY5" fmla="*/ 1667586 h 1667586"/>
                <a:gd name="connsiteX6" fmla="*/ 166759 w 2878874"/>
                <a:gd name="connsiteY6" fmla="*/ 1667586 h 1667586"/>
                <a:gd name="connsiteX7" fmla="*/ 0 w 2878874"/>
                <a:gd name="connsiteY7" fmla="*/ 1500827 h 1667586"/>
                <a:gd name="connsiteX8" fmla="*/ 0 w 2878874"/>
                <a:gd name="connsiteY8" fmla="*/ 166759 h 16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874" h="1667586">
                  <a:moveTo>
                    <a:pt x="0" y="166759"/>
                  </a:moveTo>
                  <a:cubicBezTo>
                    <a:pt x="0" y="74661"/>
                    <a:pt x="74661" y="0"/>
                    <a:pt x="166759" y="0"/>
                  </a:cubicBezTo>
                  <a:lnTo>
                    <a:pt x="2712115" y="0"/>
                  </a:lnTo>
                  <a:cubicBezTo>
                    <a:pt x="2804213" y="0"/>
                    <a:pt x="2878874" y="74661"/>
                    <a:pt x="2878874" y="166759"/>
                  </a:cubicBezTo>
                  <a:lnTo>
                    <a:pt x="2878874" y="1500827"/>
                  </a:lnTo>
                  <a:cubicBezTo>
                    <a:pt x="2878874" y="1592925"/>
                    <a:pt x="2804213" y="1667586"/>
                    <a:pt x="2712115" y="1667586"/>
                  </a:cubicBezTo>
                  <a:lnTo>
                    <a:pt x="166759" y="1667586"/>
                  </a:lnTo>
                  <a:cubicBezTo>
                    <a:pt x="74661" y="1667586"/>
                    <a:pt x="0" y="1592925"/>
                    <a:pt x="0" y="1500827"/>
                  </a:cubicBezTo>
                  <a:lnTo>
                    <a:pt x="0" y="16675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308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182" tIns="102182" rIns="102182" bIns="102182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90"/>
                </a:spcAft>
              </a:pPr>
              <a:r>
                <a:rPr lang="nl-NL" sz="1400" kern="120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Tekortschietende pompfunctie</a:t>
              </a:r>
              <a:endParaRPr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776A52D-C4C6-4416-8E70-9BEC872F4CAF}"/>
                </a:ext>
              </a:extLst>
            </p:cNvPr>
            <p:cNvSpPr/>
            <p:nvPr/>
          </p:nvSpPr>
          <p:spPr>
            <a:xfrm>
              <a:off x="4011033" y="1230007"/>
              <a:ext cx="2325313" cy="943802"/>
            </a:xfrm>
            <a:custGeom>
              <a:avLst/>
              <a:gdLst>
                <a:gd name="connsiteX0" fmla="*/ 0 w 1897691"/>
                <a:gd name="connsiteY0" fmla="*/ 189769 h 2220828"/>
                <a:gd name="connsiteX1" fmla="*/ 189769 w 1897691"/>
                <a:gd name="connsiteY1" fmla="*/ 0 h 2220828"/>
                <a:gd name="connsiteX2" fmla="*/ 1707922 w 1897691"/>
                <a:gd name="connsiteY2" fmla="*/ 0 h 2220828"/>
                <a:gd name="connsiteX3" fmla="*/ 1897691 w 1897691"/>
                <a:gd name="connsiteY3" fmla="*/ 189769 h 2220828"/>
                <a:gd name="connsiteX4" fmla="*/ 1897691 w 1897691"/>
                <a:gd name="connsiteY4" fmla="*/ 2031059 h 2220828"/>
                <a:gd name="connsiteX5" fmla="*/ 1707922 w 1897691"/>
                <a:gd name="connsiteY5" fmla="*/ 2220828 h 2220828"/>
                <a:gd name="connsiteX6" fmla="*/ 189769 w 1897691"/>
                <a:gd name="connsiteY6" fmla="*/ 2220828 h 2220828"/>
                <a:gd name="connsiteX7" fmla="*/ 0 w 1897691"/>
                <a:gd name="connsiteY7" fmla="*/ 2031059 h 2220828"/>
                <a:gd name="connsiteX8" fmla="*/ 0 w 1897691"/>
                <a:gd name="connsiteY8" fmla="*/ 189769 h 2220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7691" h="2220828">
                  <a:moveTo>
                    <a:pt x="0" y="189769"/>
                  </a:moveTo>
                  <a:cubicBezTo>
                    <a:pt x="0" y="84962"/>
                    <a:pt x="84962" y="0"/>
                    <a:pt x="189769" y="0"/>
                  </a:cubicBezTo>
                  <a:lnTo>
                    <a:pt x="1707922" y="0"/>
                  </a:lnTo>
                  <a:cubicBezTo>
                    <a:pt x="1812729" y="0"/>
                    <a:pt x="1897691" y="84962"/>
                    <a:pt x="1897691" y="189769"/>
                  </a:cubicBezTo>
                  <a:lnTo>
                    <a:pt x="1897691" y="2031059"/>
                  </a:lnTo>
                  <a:cubicBezTo>
                    <a:pt x="1897691" y="2135866"/>
                    <a:pt x="1812729" y="2220828"/>
                    <a:pt x="1707922" y="2220828"/>
                  </a:cubicBezTo>
                  <a:lnTo>
                    <a:pt x="189769" y="2220828"/>
                  </a:lnTo>
                  <a:cubicBezTo>
                    <a:pt x="84962" y="2220828"/>
                    <a:pt x="0" y="2135866"/>
                    <a:pt x="0" y="2031059"/>
                  </a:cubicBezTo>
                  <a:lnTo>
                    <a:pt x="0" y="18976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308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921" tIns="108921" rIns="108921" bIns="108921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90"/>
                </a:spcAft>
              </a:pPr>
              <a:r>
                <a:rPr lang="nl-NL" sz="1400" kern="120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Verminderde inspanningstolerantie</a:t>
              </a:r>
              <a:endParaRPr sz="1100" kern="10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A4F503F2-D63D-485D-8E76-25EEB5B5C99B}"/>
                </a:ext>
              </a:extLst>
            </p:cNvPr>
            <p:cNvSpPr/>
            <p:nvPr/>
          </p:nvSpPr>
          <p:spPr>
            <a:xfrm>
              <a:off x="6441295" y="1585655"/>
              <a:ext cx="1921168" cy="1240039"/>
            </a:xfrm>
            <a:custGeom>
              <a:avLst/>
              <a:gdLst>
                <a:gd name="connsiteX0" fmla="*/ 0 w 2878874"/>
                <a:gd name="connsiteY0" fmla="*/ 166759 h 1667586"/>
                <a:gd name="connsiteX1" fmla="*/ 166759 w 2878874"/>
                <a:gd name="connsiteY1" fmla="*/ 0 h 1667586"/>
                <a:gd name="connsiteX2" fmla="*/ 2712115 w 2878874"/>
                <a:gd name="connsiteY2" fmla="*/ 0 h 1667586"/>
                <a:gd name="connsiteX3" fmla="*/ 2878874 w 2878874"/>
                <a:gd name="connsiteY3" fmla="*/ 166759 h 1667586"/>
                <a:gd name="connsiteX4" fmla="*/ 2878874 w 2878874"/>
                <a:gd name="connsiteY4" fmla="*/ 1500827 h 1667586"/>
                <a:gd name="connsiteX5" fmla="*/ 2712115 w 2878874"/>
                <a:gd name="connsiteY5" fmla="*/ 1667586 h 1667586"/>
                <a:gd name="connsiteX6" fmla="*/ 166759 w 2878874"/>
                <a:gd name="connsiteY6" fmla="*/ 1667586 h 1667586"/>
                <a:gd name="connsiteX7" fmla="*/ 0 w 2878874"/>
                <a:gd name="connsiteY7" fmla="*/ 1500827 h 1667586"/>
                <a:gd name="connsiteX8" fmla="*/ 0 w 2878874"/>
                <a:gd name="connsiteY8" fmla="*/ 166759 h 1667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8874" h="1667586">
                  <a:moveTo>
                    <a:pt x="0" y="166759"/>
                  </a:moveTo>
                  <a:cubicBezTo>
                    <a:pt x="0" y="74661"/>
                    <a:pt x="74661" y="0"/>
                    <a:pt x="166759" y="0"/>
                  </a:cubicBezTo>
                  <a:lnTo>
                    <a:pt x="2712115" y="0"/>
                  </a:lnTo>
                  <a:cubicBezTo>
                    <a:pt x="2804213" y="0"/>
                    <a:pt x="2878874" y="74661"/>
                    <a:pt x="2878874" y="166759"/>
                  </a:cubicBezTo>
                  <a:lnTo>
                    <a:pt x="2878874" y="1500827"/>
                  </a:lnTo>
                  <a:cubicBezTo>
                    <a:pt x="2878874" y="1592925"/>
                    <a:pt x="2804213" y="1667586"/>
                    <a:pt x="2712115" y="1667586"/>
                  </a:cubicBezTo>
                  <a:lnTo>
                    <a:pt x="166759" y="1667586"/>
                  </a:lnTo>
                  <a:cubicBezTo>
                    <a:pt x="74661" y="1667586"/>
                    <a:pt x="0" y="1592925"/>
                    <a:pt x="0" y="1500827"/>
                  </a:cubicBezTo>
                  <a:lnTo>
                    <a:pt x="0" y="166759"/>
                  </a:ln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E3082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2182" tIns="102182" rIns="102182" bIns="102182" numCol="1" spcCol="1270" anchor="ctr" anchorCtr="0">
              <a:noAutofit/>
            </a:bodyPr>
            <a:lstStyle/>
            <a:p>
              <a:pPr algn="ctr" fontAlgn="base">
                <a:lnSpc>
                  <a:spcPct val="90000"/>
                </a:lnSpc>
                <a:spcAft>
                  <a:spcPts val="590"/>
                </a:spcAft>
              </a:pPr>
              <a: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Kortademigheid en/of </a:t>
              </a:r>
              <a:b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vocht vasthouden </a:t>
              </a:r>
              <a:b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</a:br>
              <a:r>
                <a:rPr lang="nl-NL" sz="1400" kern="1200" dirty="0">
                  <a:solidFill>
                    <a:srgbClr val="000000"/>
                  </a:solidFill>
                  <a:effectLst/>
                  <a:ea typeface="Aptos" panose="020B0004020202020204" pitchFamily="34" charset="0"/>
                  <a:cs typeface="Times New Roman" panose="02020603050405020304" pitchFamily="18" charset="0"/>
                </a:rPr>
                <a:t>en/of vermoeidheid</a:t>
              </a:r>
              <a:endParaRPr sz="1100" kern="100" dirty="0">
                <a:effectLst/>
                <a:ea typeface="Aptos" panose="020B000402020202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Pijl: draaiend 11">
              <a:extLst>
                <a:ext uri="{FF2B5EF4-FFF2-40B4-BE49-F238E27FC236}">
                  <a16:creationId xmlns:a16="http://schemas.microsoft.com/office/drawing/2014/main" id="{125EC3F5-846C-447F-AABB-82FF0E75682D}"/>
                </a:ext>
              </a:extLst>
            </p:cNvPr>
            <p:cNvSpPr/>
            <p:nvPr/>
          </p:nvSpPr>
          <p:spPr>
            <a:xfrm rot="11895857">
              <a:off x="1389906" y="0"/>
              <a:ext cx="936104" cy="996885"/>
            </a:xfrm>
            <a:prstGeom prst="circularArrow">
              <a:avLst>
                <a:gd name="adj1" fmla="val 5246"/>
                <a:gd name="adj2" fmla="val 1301792"/>
                <a:gd name="adj3" fmla="val 9432985"/>
                <a:gd name="adj4" fmla="val 1943558"/>
                <a:gd name="adj5" fmla="val 11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ID4096"/>
            </a:p>
          </p:txBody>
        </p:sp>
        <p:sp>
          <p:nvSpPr>
            <p:cNvPr id="13" name="Pijl: draaiend 12">
              <a:extLst>
                <a:ext uri="{FF2B5EF4-FFF2-40B4-BE49-F238E27FC236}">
                  <a16:creationId xmlns:a16="http://schemas.microsoft.com/office/drawing/2014/main" id="{C6CD560E-26D5-4054-AC0B-B6A14F77D6CF}"/>
                </a:ext>
              </a:extLst>
            </p:cNvPr>
            <p:cNvSpPr/>
            <p:nvPr/>
          </p:nvSpPr>
          <p:spPr>
            <a:xfrm rot="11895857">
              <a:off x="3579946" y="467193"/>
              <a:ext cx="936104" cy="996885"/>
            </a:xfrm>
            <a:prstGeom prst="circularArrow">
              <a:avLst>
                <a:gd name="adj1" fmla="val 5246"/>
                <a:gd name="adj2" fmla="val 1301792"/>
                <a:gd name="adj3" fmla="val 9432985"/>
                <a:gd name="adj4" fmla="val 1943558"/>
                <a:gd name="adj5" fmla="val 11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ID4096"/>
            </a:p>
          </p:txBody>
        </p:sp>
        <p:sp>
          <p:nvSpPr>
            <p:cNvPr id="14" name="Pijl: draaiend 13">
              <a:extLst>
                <a:ext uri="{FF2B5EF4-FFF2-40B4-BE49-F238E27FC236}">
                  <a16:creationId xmlns:a16="http://schemas.microsoft.com/office/drawing/2014/main" id="{7DCE1ACB-9B11-4123-94E2-2A488B6733F8}"/>
                </a:ext>
              </a:extLst>
            </p:cNvPr>
            <p:cNvSpPr/>
            <p:nvPr/>
          </p:nvSpPr>
          <p:spPr>
            <a:xfrm rot="11895857">
              <a:off x="6026121" y="898274"/>
              <a:ext cx="936104" cy="996885"/>
            </a:xfrm>
            <a:prstGeom prst="circularArrow">
              <a:avLst>
                <a:gd name="adj1" fmla="val 5246"/>
                <a:gd name="adj2" fmla="val 1301792"/>
                <a:gd name="adj3" fmla="val 9432985"/>
                <a:gd name="adj4" fmla="val 1943558"/>
                <a:gd name="adj5" fmla="val 1172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LID4096"/>
            </a:p>
          </p:txBody>
        </p:sp>
      </p:grpSp>
    </p:spTree>
    <p:extLst>
      <p:ext uri="{BB962C8B-B14F-4D97-AF65-F5344CB8AC3E}">
        <p14:creationId xmlns:p14="http://schemas.microsoft.com/office/powerpoint/2010/main" val="1114762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94FAE5-422D-00D7-C876-EE03C02EA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Soorten</a:t>
            </a:r>
            <a:r>
              <a:rPr lang="en-GB" dirty="0"/>
              <a:t> </a:t>
            </a:r>
            <a:r>
              <a:rPr lang="en-GB" dirty="0" err="1"/>
              <a:t>hartfalen</a:t>
            </a:r>
            <a:endParaRPr lang="LID4096" dirty="0"/>
          </a:p>
        </p:txBody>
      </p:sp>
      <p:pic>
        <p:nvPicPr>
          <p:cNvPr id="4" name="9E5958A7-D621-4FED-8BC3-4AC4F771BE48" descr="Afbeelding met Graphics, tekening, symbool, logo&#10;&#10;Automatisch gegenereerde beschrijving">
            <a:extLst>
              <a:ext uri="{FF2B5EF4-FFF2-40B4-BE49-F238E27FC236}">
                <a16:creationId xmlns:a16="http://schemas.microsoft.com/office/drawing/2014/main" id="{D91E109B-9117-47F2-8C72-BF978200F3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23" y="2188025"/>
            <a:ext cx="3359134" cy="34636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 descr="Afbeelding met tekening, kunst, Graphics, ontwerp&#10;&#10;Automatisch gegenereerde beschrijving">
            <a:extLst>
              <a:ext uri="{FF2B5EF4-FFF2-40B4-BE49-F238E27FC236}">
                <a16:creationId xmlns:a16="http://schemas.microsoft.com/office/drawing/2014/main" id="{C47C80FA-2B7B-494F-AAC8-8681EC42E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657" y="2188024"/>
            <a:ext cx="3463659" cy="3463659"/>
          </a:xfrm>
          <a:prstGeom prst="rect">
            <a:avLst/>
          </a:prstGeom>
        </p:spPr>
      </p:pic>
      <p:pic>
        <p:nvPicPr>
          <p:cNvPr id="6" name="F8BB748C-0323-4F58-ACE5-F74969321ACA" descr="Afbeelding met tekening, kunst, Graphics, ontwerp&#10;&#10;Automatisch gegenereerde beschrijving">
            <a:extLst>
              <a:ext uri="{FF2B5EF4-FFF2-40B4-BE49-F238E27FC236}">
                <a16:creationId xmlns:a16="http://schemas.microsoft.com/office/drawing/2014/main" id="{886F5D47-1B45-492A-96B8-3A77C40C81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2316" y="2188023"/>
            <a:ext cx="3221890" cy="34636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765DB89A-229C-914C-D052-3828726790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71A5B99-4C46-641D-2C54-1020C67A7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1023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DE481430-9C4D-AD9D-CE67-F11EFDEDF0A1}"/>
              </a:ext>
            </a:extLst>
          </p:cNvPr>
          <p:cNvSpPr txBox="1"/>
          <p:nvPr/>
        </p:nvSpPr>
        <p:spPr>
          <a:xfrm>
            <a:off x="2412067" y="5733014"/>
            <a:ext cx="9182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Hart met </a:t>
            </a:r>
            <a:r>
              <a:rPr lang="nl-NL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HFrEF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       Gezond hart		                          Hart met </a:t>
            </a:r>
            <a:r>
              <a:rPr lang="nl-NL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HFpEF</a:t>
            </a:r>
            <a:r>
              <a:rPr lang="nl-NL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51315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977DD3-2AAC-0EBE-D703-BC9C3FC32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Prevalentie van HF in Nederland </a:t>
            </a:r>
            <a:endParaRPr lang="LID4096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282FA8-D4C5-B92E-2AE6-F4A343DD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r>
              <a:rPr lang="nl-NL" dirty="0"/>
              <a:t>Naar schatting leven er zo'n 241.300 mensen met HF in Nederland, waarvan: </a:t>
            </a:r>
          </a:p>
          <a:p>
            <a:pPr marL="0" indent="0">
              <a:buNone/>
            </a:pPr>
            <a:r>
              <a:rPr lang="nl-NL" dirty="0"/>
              <a:t>• 62% met </a:t>
            </a:r>
            <a:r>
              <a:rPr lang="nl-NL" dirty="0" err="1"/>
              <a:t>HFrEF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• 17% met </a:t>
            </a:r>
            <a:r>
              <a:rPr lang="nl-NL" dirty="0" err="1"/>
              <a:t>HFmrEF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• 21% met </a:t>
            </a:r>
            <a:r>
              <a:rPr lang="nl-NL" dirty="0" err="1"/>
              <a:t>HFpEF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Elk jaar krijgen bijna 38.000 mensen voor het eerst de diagnose HF.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31798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55AB0F-229D-C9B4-3774-91E8A8FBA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807849" cy="1450757"/>
          </a:xfrm>
        </p:spPr>
        <p:txBody>
          <a:bodyPr>
            <a:normAutofit/>
          </a:bodyPr>
          <a:lstStyle/>
          <a:p>
            <a:r>
              <a:rPr lang="nl-NL" sz="4000" dirty="0"/>
              <a:t>Pathofysiologie: compensatiemechanismen </a:t>
            </a:r>
            <a:endParaRPr lang="LID4096" sz="4000" dirty="0"/>
          </a:p>
        </p:txBody>
      </p:sp>
      <p:pic>
        <p:nvPicPr>
          <p:cNvPr id="4" name="table" descr="Afbeelding met tekst, schermopname, Lettertype, nummer&#10;&#10;Automatisch gegenereerde beschrijving">
            <a:extLst>
              <a:ext uri="{FF2B5EF4-FFF2-40B4-BE49-F238E27FC236}">
                <a16:creationId xmlns:a16="http://schemas.microsoft.com/office/drawing/2014/main" id="{BDFAE4E6-7F3D-75DB-1702-868BA0A69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79" y="2689412"/>
            <a:ext cx="9122485" cy="3397624"/>
          </a:xfrm>
          <a:prstGeom prst="rect">
            <a:avLst/>
          </a:prstGeom>
          <a:noFill/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25D9EA0-DEAE-1AF0-DB13-5A9A909A0757}"/>
              </a:ext>
            </a:extLst>
          </p:cNvPr>
          <p:cNvSpPr txBox="1"/>
          <p:nvPr/>
        </p:nvSpPr>
        <p:spPr>
          <a:xfrm>
            <a:off x="1097280" y="1895008"/>
            <a:ext cx="1005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dirty="0">
                <a:latin typeface="Arial" charset="0"/>
                <a:ea typeface="MS PGothic" charset="0"/>
              </a:rPr>
              <a:t>Als het hartminuutvolume achterblijft bij de behoefte van het lichaam treden cardiale en </a:t>
            </a:r>
            <a:r>
              <a:rPr lang="nl-NL" sz="1800" dirty="0" err="1">
                <a:latin typeface="Arial" charset="0"/>
                <a:ea typeface="MS PGothic" charset="0"/>
              </a:rPr>
              <a:t>neurohormonale</a:t>
            </a:r>
            <a:r>
              <a:rPr lang="nl-NL" sz="1800" dirty="0">
                <a:latin typeface="Arial" charset="0"/>
                <a:ea typeface="MS PGothic" charset="0"/>
              </a:rPr>
              <a:t> compensatiemechanismen in werking. 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636058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5">
            <a:extLst>
              <a:ext uri="{FF2B5EF4-FFF2-40B4-BE49-F238E27FC236}">
                <a16:creationId xmlns:a16="http://schemas.microsoft.com/office/drawing/2014/main" id="{F240A2FC-E2C3-458D-96B4-5DF9028D93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5F097929-F3D6-4D1F-8AFC-CF348171A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cxnSp>
        <p:nvCxnSpPr>
          <p:cNvPr id="42" name="Straight Connector 29">
            <a:extLst>
              <a:ext uri="{FF2B5EF4-FFF2-40B4-BE49-F238E27FC236}">
                <a16:creationId xmlns:a16="http://schemas.microsoft.com/office/drawing/2014/main" id="{43074C91-9045-414B-B5F9-567DAE3EED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3" name="Rectangle 31">
            <a:extLst>
              <a:ext uri="{FF2B5EF4-FFF2-40B4-BE49-F238E27FC236}">
                <a16:creationId xmlns:a16="http://schemas.microsoft.com/office/drawing/2014/main" id="{4C869C3B-5565-4AAC-86A8-9EB0AB1C6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F8F9FA-D1BF-3C8B-0B69-26AE4646D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23" y="3766457"/>
            <a:ext cx="10909073" cy="16546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Medicamenteuze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behandeling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</p:txBody>
      </p:sp>
      <p:pic>
        <p:nvPicPr>
          <p:cNvPr id="6" name="Graphic 5" descr="Medicijnen">
            <a:extLst>
              <a:ext uri="{FF2B5EF4-FFF2-40B4-BE49-F238E27FC236}">
                <a16:creationId xmlns:a16="http://schemas.microsoft.com/office/drawing/2014/main" id="{7290434F-5755-7A6C-B7E2-11C8B14D9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86757" y="701511"/>
            <a:ext cx="3517321" cy="3517321"/>
          </a:xfrm>
          <a:prstGeom prst="rect">
            <a:avLst/>
          </a:prstGeom>
        </p:spPr>
      </p:pic>
      <p:cxnSp>
        <p:nvCxnSpPr>
          <p:cNvPr id="44" name="Straight Connector 33">
            <a:extLst>
              <a:ext uri="{FF2B5EF4-FFF2-40B4-BE49-F238E27FC236}">
                <a16:creationId xmlns:a16="http://schemas.microsoft.com/office/drawing/2014/main" id="{F41136EC-EC34-4D08-B5AB-8CE5870B1C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5159" y="5433708"/>
            <a:ext cx="105156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35">
            <a:extLst>
              <a:ext uri="{FF2B5EF4-FFF2-40B4-BE49-F238E27FC236}">
                <a16:creationId xmlns:a16="http://schemas.microsoft.com/office/drawing/2014/main" id="{4903CF1B-3D08-4C0E-A59F-2D6FDF9C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  <p:sp>
        <p:nvSpPr>
          <p:cNvPr id="46" name="Rectangle 37">
            <a:extLst>
              <a:ext uri="{FF2B5EF4-FFF2-40B4-BE49-F238E27FC236}">
                <a16:creationId xmlns:a16="http://schemas.microsoft.com/office/drawing/2014/main" id="{A2CCB926-277C-4D2C-9FA9-BD6F375E6B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52464752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16010</TotalTime>
  <Words>2176</Words>
  <Application>Microsoft Office PowerPoint</Application>
  <PresentationFormat>Breedbeeld</PresentationFormat>
  <Paragraphs>284</Paragraphs>
  <Slides>41</Slides>
  <Notes>26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41</vt:i4>
      </vt:variant>
    </vt:vector>
  </HeadingPairs>
  <TitlesOfParts>
    <vt:vector size="52" baseType="lpstr">
      <vt:lpstr>alegreya-sans</vt:lpstr>
      <vt:lpstr>Aptos</vt:lpstr>
      <vt:lpstr>Arial</vt:lpstr>
      <vt:lpstr>Boehringer Forward Text</vt:lpstr>
      <vt:lpstr>Calibri</vt:lpstr>
      <vt:lpstr>Calibri Light</vt:lpstr>
      <vt:lpstr>Courier New</vt:lpstr>
      <vt:lpstr>inherit</vt:lpstr>
      <vt:lpstr>Verdana</vt:lpstr>
      <vt:lpstr>Wingdings</vt:lpstr>
      <vt:lpstr>Terugblik</vt:lpstr>
      <vt:lpstr>Hartfalen FTO regio Haaglanden 2025</vt:lpstr>
      <vt:lpstr>Programma </vt:lpstr>
      <vt:lpstr>Medicijn journaal </vt:lpstr>
      <vt:lpstr>Doel van de bijeenkomst </vt:lpstr>
      <vt:lpstr>Wat gebeurt er bij hartfalen?</vt:lpstr>
      <vt:lpstr>Soorten hartfalen</vt:lpstr>
      <vt:lpstr>Prevalentie van HF in Nederland </vt:lpstr>
      <vt:lpstr>Pathofysiologie: compensatiemechanismen </vt:lpstr>
      <vt:lpstr>Medicamenteuze behandeling </vt:lpstr>
      <vt:lpstr>Stappenplan HFpEF</vt:lpstr>
      <vt:lpstr>Stappenplan HFrEF</vt:lpstr>
      <vt:lpstr>SGLT2-remmer</vt:lpstr>
      <vt:lpstr>SGLT2-remmer bij Sick days</vt:lpstr>
      <vt:lpstr>SGLT2-remmer </vt:lpstr>
      <vt:lpstr>Kennistoets</vt:lpstr>
      <vt:lpstr>Kennistoets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Verbeterpunten </vt:lpstr>
      <vt:lpstr>Wanneer overleggen of verwijzen naar de cardioloog?</vt:lpstr>
      <vt:lpstr>Chronisch hartfalen</vt:lpstr>
      <vt:lpstr>Haagse Vaten </vt:lpstr>
      <vt:lpstr>Eigen voorschrijfbeleid</vt:lpstr>
      <vt:lpstr>Patiënten met thiazidediuretica  </vt:lpstr>
      <vt:lpstr>Patiënten met cardiale calciumantagonisten</vt:lpstr>
      <vt:lpstr>Patiënten zonder SGLT2-remmers</vt:lpstr>
      <vt:lpstr>Verbeterpunten </vt:lpstr>
      <vt:lpstr>Casuïstiek </vt:lpstr>
      <vt:lpstr>Casus meneer Slippens (74 jaar)</vt:lpstr>
      <vt:lpstr>Verbeterpunten </vt:lpstr>
      <vt:lpstr>Maken van afspraken (1)</vt:lpstr>
      <vt:lpstr>Maken van afspraken (2)</vt:lpstr>
      <vt:lpstr>Afsluiting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yasemin kisa</dc:creator>
  <cp:lastModifiedBy>Inge Stollman</cp:lastModifiedBy>
  <cp:revision>2</cp:revision>
  <dcterms:created xsi:type="dcterms:W3CDTF">2024-10-27T17:47:21Z</dcterms:created>
  <dcterms:modified xsi:type="dcterms:W3CDTF">2025-01-15T07:08:17Z</dcterms:modified>
</cp:coreProperties>
</file>