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5"/>
  </p:notesMasterIdLst>
  <p:sldIdLst>
    <p:sldId id="256" r:id="rId2"/>
    <p:sldId id="257" r:id="rId3"/>
    <p:sldId id="310" r:id="rId4"/>
    <p:sldId id="270" r:id="rId5"/>
    <p:sldId id="273" r:id="rId6"/>
    <p:sldId id="272" r:id="rId7"/>
    <p:sldId id="274" r:id="rId8"/>
    <p:sldId id="275" r:id="rId9"/>
    <p:sldId id="276" r:id="rId10"/>
    <p:sldId id="287" r:id="rId11"/>
    <p:sldId id="277" r:id="rId12"/>
    <p:sldId id="278" r:id="rId13"/>
    <p:sldId id="279" r:id="rId14"/>
    <p:sldId id="280" r:id="rId15"/>
    <p:sldId id="281" r:id="rId16"/>
    <p:sldId id="288" r:id="rId17"/>
    <p:sldId id="282" r:id="rId18"/>
    <p:sldId id="283" r:id="rId19"/>
    <p:sldId id="284" r:id="rId20"/>
    <p:sldId id="285" r:id="rId21"/>
    <p:sldId id="286" r:id="rId22"/>
    <p:sldId id="312" r:id="rId23"/>
    <p:sldId id="260" r:id="rId24"/>
    <p:sldId id="309" r:id="rId25"/>
    <p:sldId id="268" r:id="rId26"/>
    <p:sldId id="269" r:id="rId27"/>
    <p:sldId id="299" r:id="rId28"/>
    <p:sldId id="300" r:id="rId29"/>
    <p:sldId id="258" r:id="rId30"/>
    <p:sldId id="295" r:id="rId31"/>
    <p:sldId id="297" r:id="rId32"/>
    <p:sldId id="294" r:id="rId33"/>
    <p:sldId id="259" r:id="rId34"/>
    <p:sldId id="289" r:id="rId35"/>
    <p:sldId id="261" r:id="rId36"/>
    <p:sldId id="262" r:id="rId37"/>
    <p:sldId id="301" r:id="rId38"/>
    <p:sldId id="302" r:id="rId39"/>
    <p:sldId id="303" r:id="rId40"/>
    <p:sldId id="298" r:id="rId41"/>
    <p:sldId id="304" r:id="rId42"/>
    <p:sldId id="305" r:id="rId43"/>
    <p:sldId id="264" r:id="rId44"/>
    <p:sldId id="290" r:id="rId45"/>
    <p:sldId id="291" r:id="rId46"/>
    <p:sldId id="311" r:id="rId47"/>
    <p:sldId id="292" r:id="rId48"/>
    <p:sldId id="293" r:id="rId49"/>
    <p:sldId id="266" r:id="rId50"/>
    <p:sldId id="306" r:id="rId51"/>
    <p:sldId id="265" r:id="rId52"/>
    <p:sldId id="307" r:id="rId53"/>
    <p:sldId id="30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10A05-D83A-4B25-903D-2E2E33462811}" v="261" dt="2025-01-09T18:34:40.646"/>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34" autoAdjust="0"/>
  </p:normalViewPr>
  <p:slideViewPr>
    <p:cSldViewPr snapToGrid="0">
      <p:cViewPr varScale="1">
        <p:scale>
          <a:sx n="143" d="100"/>
          <a:sy n="143" d="100"/>
        </p:scale>
        <p:origin x="474" y="1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0F24BB-2EDB-41CF-836E-CB76D86C41E8}" type="datetimeFigureOut">
              <a:rPr lang="LID4096" smtClean="0"/>
              <a:t>01/15/2025</a:t>
            </a:fld>
            <a:endParaRPr lang="LID4096"/>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LID4096"/>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BDB07-50EB-4FBE-8E43-F5F0024C43B0}" type="slidenum">
              <a:rPr lang="LID4096" smtClean="0"/>
              <a:t>‹nr.›</a:t>
            </a:fld>
            <a:endParaRPr lang="LID4096"/>
          </a:p>
        </p:txBody>
      </p:sp>
    </p:spTree>
    <p:extLst>
      <p:ext uri="{BB962C8B-B14F-4D97-AF65-F5344CB8AC3E}">
        <p14:creationId xmlns:p14="http://schemas.microsoft.com/office/powerpoint/2010/main" val="1462288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ohaesie.nl/documenten-bibliotheek/?subcategory_id=66"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D</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6</a:t>
            </a:fld>
            <a:endParaRPr lang="LID4096"/>
          </a:p>
        </p:txBody>
      </p:sp>
    </p:spTree>
    <p:extLst>
      <p:ext uri="{BB962C8B-B14F-4D97-AF65-F5344CB8AC3E}">
        <p14:creationId xmlns:p14="http://schemas.microsoft.com/office/powerpoint/2010/main" val="3589552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D</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18</a:t>
            </a:fld>
            <a:endParaRPr lang="LID4096"/>
          </a:p>
        </p:txBody>
      </p:sp>
    </p:spTree>
    <p:extLst>
      <p:ext uri="{BB962C8B-B14F-4D97-AF65-F5344CB8AC3E}">
        <p14:creationId xmlns:p14="http://schemas.microsoft.com/office/powerpoint/2010/main" val="3422573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B</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19</a:t>
            </a:fld>
            <a:endParaRPr lang="LID4096"/>
          </a:p>
        </p:txBody>
      </p:sp>
    </p:spTree>
    <p:extLst>
      <p:ext uri="{BB962C8B-B14F-4D97-AF65-F5344CB8AC3E}">
        <p14:creationId xmlns:p14="http://schemas.microsoft.com/office/powerpoint/2010/main" val="500676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B</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20</a:t>
            </a:fld>
            <a:endParaRPr lang="LID4096"/>
          </a:p>
        </p:txBody>
      </p:sp>
    </p:spTree>
    <p:extLst>
      <p:ext uri="{BB962C8B-B14F-4D97-AF65-F5344CB8AC3E}">
        <p14:creationId xmlns:p14="http://schemas.microsoft.com/office/powerpoint/2010/main" val="3346831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B</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21</a:t>
            </a:fld>
            <a:endParaRPr lang="LID4096"/>
          </a:p>
        </p:txBody>
      </p:sp>
    </p:spTree>
    <p:extLst>
      <p:ext uri="{BB962C8B-B14F-4D97-AF65-F5344CB8AC3E}">
        <p14:creationId xmlns:p14="http://schemas.microsoft.com/office/powerpoint/2010/main" val="964429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25</a:t>
            </a:fld>
            <a:endParaRPr lang="LID4096"/>
          </a:p>
        </p:txBody>
      </p:sp>
    </p:spTree>
    <p:extLst>
      <p:ext uri="{BB962C8B-B14F-4D97-AF65-F5344CB8AC3E}">
        <p14:creationId xmlns:p14="http://schemas.microsoft.com/office/powerpoint/2010/main" val="105219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chemeClr val="accent2">
                    <a:lumMod val="50000"/>
                  </a:schemeClr>
                </a:solidFill>
              </a:rPr>
              <a:t>https://www.cohaesie.nl/multidisciplinaire-zorg/chronische-zorg/longformularium/</a:t>
            </a:r>
          </a:p>
          <a:p>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30</a:t>
            </a:fld>
            <a:endParaRPr lang="LID4096"/>
          </a:p>
        </p:txBody>
      </p:sp>
    </p:spTree>
    <p:extLst>
      <p:ext uri="{BB962C8B-B14F-4D97-AF65-F5344CB8AC3E}">
        <p14:creationId xmlns:p14="http://schemas.microsoft.com/office/powerpoint/2010/main" val="1300207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spcAft>
                <a:spcPts val="750"/>
              </a:spcAft>
            </a:pPr>
            <a:r>
              <a:rPr lang="nl-NL" sz="1800" b="0" i="0" dirty="0">
                <a:solidFill>
                  <a:srgbClr val="01518C"/>
                </a:solidFill>
                <a:effectLst/>
                <a:latin typeface="Calibri" panose="020F0502020204030204" pitchFamily="34" charset="0"/>
              </a:rPr>
              <a:t>Je kunt de </a:t>
            </a:r>
            <a:r>
              <a:rPr lang="nl-NL" sz="1800" b="0" i="0" dirty="0" err="1">
                <a:solidFill>
                  <a:srgbClr val="01518C"/>
                </a:solidFill>
                <a:effectLst/>
                <a:latin typeface="Calibri" panose="020F0502020204030204" pitchFamily="34" charset="0"/>
              </a:rPr>
              <a:t>In-Check</a:t>
            </a:r>
            <a:r>
              <a:rPr lang="nl-NL" sz="1800" b="0" i="0" dirty="0">
                <a:solidFill>
                  <a:srgbClr val="01518C"/>
                </a:solidFill>
                <a:effectLst/>
                <a:latin typeface="Calibri" panose="020F0502020204030204" pitchFamily="34" charset="0"/>
              </a:rPr>
              <a:t> tijdens het spreekuur gebruiken om te checken of de inhalator, die de </a:t>
            </a:r>
            <a:r>
              <a:rPr lang="nl-NL" sz="1800" b="0" i="0" dirty="0" err="1">
                <a:solidFill>
                  <a:srgbClr val="01518C"/>
                </a:solidFill>
                <a:effectLst/>
                <a:latin typeface="Calibri" panose="020F0502020204030204" pitchFamily="34" charset="0"/>
              </a:rPr>
              <a:t>patient</a:t>
            </a:r>
            <a:r>
              <a:rPr lang="nl-NL" sz="1800" b="0" i="0" dirty="0">
                <a:solidFill>
                  <a:srgbClr val="01518C"/>
                </a:solidFill>
                <a:effectLst/>
                <a:latin typeface="Calibri" panose="020F0502020204030204" pitchFamily="34" charset="0"/>
              </a:rPr>
              <a:t> al gebruikt, goed past bij</a:t>
            </a:r>
            <a:br>
              <a:rPr lang="nl-NL" sz="1800" b="0" i="0" dirty="0">
                <a:solidFill>
                  <a:srgbClr val="01518C"/>
                </a:solidFill>
                <a:effectLst/>
                <a:latin typeface="Calibri" panose="020F0502020204030204" pitchFamily="34" charset="0"/>
              </a:rPr>
            </a:br>
            <a:r>
              <a:rPr lang="nl-NL" sz="1800" b="0" i="0" dirty="0">
                <a:solidFill>
                  <a:srgbClr val="01518C"/>
                </a:solidFill>
                <a:effectLst/>
                <a:latin typeface="Calibri" panose="020F0502020204030204" pitchFamily="34" charset="0"/>
              </a:rPr>
              <a:t>die patiënt.</a:t>
            </a:r>
            <a:endParaRPr lang="nl-NL" b="0" i="0" dirty="0">
              <a:solidFill>
                <a:srgbClr val="01518C"/>
              </a:solidFill>
              <a:effectLst/>
              <a:latin typeface="Helvetica Neue"/>
            </a:endParaRPr>
          </a:p>
          <a:p>
            <a:pPr algn="l">
              <a:spcAft>
                <a:spcPts val="750"/>
              </a:spcAft>
              <a:buFont typeface="Arial" panose="020B0604020202020204" pitchFamily="34" charset="0"/>
              <a:buChar char="•"/>
            </a:pPr>
            <a:r>
              <a:rPr lang="nl-NL" sz="1800" b="0" i="0" dirty="0">
                <a:solidFill>
                  <a:srgbClr val="01518C"/>
                </a:solidFill>
                <a:effectLst/>
                <a:latin typeface="Calibri" panose="020F0502020204030204" pitchFamily="34" charset="0"/>
              </a:rPr>
              <a:t>Draai de weerstand van de door de </a:t>
            </a:r>
            <a:r>
              <a:rPr lang="nl-NL" sz="1800" b="0" i="0" dirty="0" err="1">
                <a:solidFill>
                  <a:srgbClr val="01518C"/>
                </a:solidFill>
                <a:effectLst/>
                <a:latin typeface="Calibri" panose="020F0502020204030204" pitchFamily="34" charset="0"/>
              </a:rPr>
              <a:t>patient</a:t>
            </a:r>
            <a:r>
              <a:rPr lang="nl-NL" sz="1800" b="0" i="0" dirty="0">
                <a:solidFill>
                  <a:srgbClr val="01518C"/>
                </a:solidFill>
                <a:effectLst/>
                <a:latin typeface="Calibri" panose="020F0502020204030204" pitchFamily="34" charset="0"/>
              </a:rPr>
              <a:t> gebruikte inhalator op de </a:t>
            </a:r>
            <a:r>
              <a:rPr lang="nl-NL" sz="1800" b="0" i="0" dirty="0" err="1">
                <a:solidFill>
                  <a:srgbClr val="01518C"/>
                </a:solidFill>
                <a:effectLst/>
                <a:latin typeface="Calibri" panose="020F0502020204030204" pitchFamily="34" charset="0"/>
              </a:rPr>
              <a:t>In-Check</a:t>
            </a:r>
            <a:r>
              <a:rPr lang="nl-NL" sz="1800" b="0" i="0" dirty="0">
                <a:solidFill>
                  <a:srgbClr val="01518C"/>
                </a:solidFill>
                <a:effectLst/>
                <a:latin typeface="Calibri" panose="020F0502020204030204" pitchFamily="34" charset="0"/>
              </a:rPr>
              <a:t> DIAL G16 in de juiste positie.</a:t>
            </a:r>
            <a:endParaRPr lang="nl-NL" sz="1200" b="0" i="0" dirty="0">
              <a:solidFill>
                <a:srgbClr val="01518C"/>
              </a:solidFill>
              <a:effectLst/>
              <a:latin typeface="Helvetica Neue"/>
            </a:endParaRPr>
          </a:p>
          <a:p>
            <a:pPr algn="l">
              <a:spcAft>
                <a:spcPts val="750"/>
              </a:spcAft>
              <a:buFont typeface="Arial" panose="020B0604020202020204" pitchFamily="34" charset="0"/>
              <a:buNone/>
            </a:pPr>
            <a:r>
              <a:rPr lang="nl-NL" sz="1800" b="0" i="0" dirty="0">
                <a:solidFill>
                  <a:srgbClr val="01518C"/>
                </a:solidFill>
                <a:effectLst/>
                <a:latin typeface="Calibri" panose="020F0502020204030204" pitchFamily="34" charset="0"/>
              </a:rPr>
              <a:t>Reset de </a:t>
            </a:r>
            <a:r>
              <a:rPr lang="nl-NL" sz="1800" b="0" i="0" dirty="0" err="1">
                <a:solidFill>
                  <a:srgbClr val="01518C"/>
                </a:solidFill>
                <a:effectLst/>
                <a:latin typeface="Calibri" panose="020F0502020204030204" pitchFamily="34" charset="0"/>
              </a:rPr>
              <a:t>In-Check</a:t>
            </a:r>
            <a:r>
              <a:rPr lang="nl-NL" sz="1800" b="0" i="0" dirty="0">
                <a:solidFill>
                  <a:srgbClr val="01518C"/>
                </a:solidFill>
                <a:effectLst/>
                <a:latin typeface="Calibri" panose="020F0502020204030204" pitchFamily="34" charset="0"/>
              </a:rPr>
              <a:t> DIAL volgens de gebruiksaanwijzing zodat de magneet in de rustpositie ligt.</a:t>
            </a:r>
            <a:endParaRPr lang="nl-NL" b="0" i="0" dirty="0">
              <a:solidFill>
                <a:srgbClr val="01518C"/>
              </a:solidFill>
              <a:effectLst/>
              <a:latin typeface="Helvetica Neue"/>
            </a:endParaRPr>
          </a:p>
          <a:p>
            <a:pPr algn="l">
              <a:spcAft>
                <a:spcPts val="750"/>
              </a:spcAft>
              <a:buFont typeface="Arial" panose="020B0604020202020204" pitchFamily="34" charset="0"/>
              <a:buChar char="•"/>
            </a:pPr>
            <a:r>
              <a:rPr lang="nl-NL" sz="1800" b="0" i="0" dirty="0">
                <a:solidFill>
                  <a:srgbClr val="01518C"/>
                </a:solidFill>
                <a:effectLst/>
                <a:latin typeface="Calibri" panose="020F0502020204030204" pitchFamily="34" charset="0"/>
              </a:rPr>
              <a:t>De patiënt inhaleert volgens de instructies van de eigen inhalator.</a:t>
            </a:r>
            <a:endParaRPr lang="nl-NL" b="0" i="0" dirty="0">
              <a:solidFill>
                <a:srgbClr val="01518C"/>
              </a:solidFill>
              <a:effectLst/>
              <a:latin typeface="Helvetica Neue"/>
            </a:endParaRPr>
          </a:p>
          <a:p>
            <a:pPr algn="l">
              <a:spcAft>
                <a:spcPts val="750"/>
              </a:spcAft>
              <a:buFont typeface="Arial" panose="020B0604020202020204" pitchFamily="34" charset="0"/>
              <a:buChar char="•"/>
            </a:pPr>
            <a:r>
              <a:rPr lang="nl-NL" sz="1800" b="0" i="0" dirty="0">
                <a:solidFill>
                  <a:srgbClr val="01518C"/>
                </a:solidFill>
                <a:effectLst/>
                <a:latin typeface="Calibri" panose="020F0502020204030204" pitchFamily="34" charset="0"/>
              </a:rPr>
              <a:t>Lees af.</a:t>
            </a:r>
            <a:br>
              <a:rPr lang="nl-NL" b="0" i="0" dirty="0">
                <a:solidFill>
                  <a:srgbClr val="01518C"/>
                </a:solidFill>
                <a:effectLst/>
                <a:latin typeface="Helvetica Neue"/>
              </a:rPr>
            </a:br>
            <a:r>
              <a:rPr lang="nl-NL" sz="1800" b="0" i="0" dirty="0">
                <a:solidFill>
                  <a:srgbClr val="01518C"/>
                </a:solidFill>
                <a:effectLst/>
                <a:latin typeface="Calibri" panose="020F0502020204030204" pitchFamily="34" charset="0"/>
              </a:rPr>
              <a:t>De waarde moet bij het gebruik van een droogpoederinhalator (DPI) tussen de 30 en 60 l/min zijn en bij het gebruik van een </a:t>
            </a:r>
            <a:r>
              <a:rPr lang="nl-NL" sz="1800" b="0" i="0" dirty="0" err="1">
                <a:solidFill>
                  <a:srgbClr val="01518C"/>
                </a:solidFill>
                <a:effectLst/>
                <a:latin typeface="Calibri" panose="020F0502020204030204" pitchFamily="34" charset="0"/>
              </a:rPr>
              <a:t>pressured</a:t>
            </a:r>
            <a:r>
              <a:rPr lang="nl-NL" sz="1800" b="0" i="0" dirty="0">
                <a:solidFill>
                  <a:srgbClr val="01518C"/>
                </a:solidFill>
                <a:effectLst/>
                <a:latin typeface="Calibri" panose="020F0502020204030204" pitchFamily="34" charset="0"/>
              </a:rPr>
              <a:t> </a:t>
            </a:r>
            <a:r>
              <a:rPr lang="nl-NL" sz="1800" b="0" i="0" dirty="0" err="1">
                <a:solidFill>
                  <a:srgbClr val="01518C"/>
                </a:solidFill>
                <a:effectLst/>
                <a:latin typeface="Calibri" panose="020F0502020204030204" pitchFamily="34" charset="0"/>
              </a:rPr>
              <a:t>metered</a:t>
            </a:r>
            <a:r>
              <a:rPr lang="nl-NL" sz="1800" b="0" i="0" dirty="0">
                <a:solidFill>
                  <a:srgbClr val="01518C"/>
                </a:solidFill>
                <a:effectLst/>
                <a:latin typeface="Calibri" panose="020F0502020204030204" pitchFamily="34" charset="0"/>
              </a:rPr>
              <a:t> </a:t>
            </a:r>
            <a:r>
              <a:rPr lang="nl-NL" sz="1800" b="0" i="0" dirty="0" err="1">
                <a:solidFill>
                  <a:srgbClr val="01518C"/>
                </a:solidFill>
                <a:effectLst/>
                <a:latin typeface="Calibri" panose="020F0502020204030204" pitchFamily="34" charset="0"/>
              </a:rPr>
              <a:t>dose</a:t>
            </a:r>
            <a:r>
              <a:rPr lang="nl-NL" sz="1800" b="0" i="0" dirty="0">
                <a:solidFill>
                  <a:srgbClr val="01518C"/>
                </a:solidFill>
                <a:effectLst/>
                <a:latin typeface="Calibri" panose="020F0502020204030204" pitchFamily="34" charset="0"/>
              </a:rPr>
              <a:t> inhaler (</a:t>
            </a:r>
            <a:r>
              <a:rPr lang="nl-NL" sz="1800" b="0" i="0" dirty="0" err="1">
                <a:solidFill>
                  <a:srgbClr val="01518C"/>
                </a:solidFill>
                <a:effectLst/>
                <a:latin typeface="Calibri" panose="020F0502020204030204" pitchFamily="34" charset="0"/>
              </a:rPr>
              <a:t>pMDI</a:t>
            </a:r>
            <a:r>
              <a:rPr lang="nl-NL" sz="1800" b="0" i="0" dirty="0">
                <a:solidFill>
                  <a:srgbClr val="01518C"/>
                </a:solidFill>
                <a:effectLst/>
                <a:latin typeface="Calibri" panose="020F0502020204030204" pitchFamily="34" charset="0"/>
              </a:rPr>
              <a:t>) tussen de 20 en 60 l/min. De waarde mag niet boven 60 l/min komen.</a:t>
            </a:r>
          </a:p>
          <a:p>
            <a:pPr algn="l">
              <a:spcAft>
                <a:spcPts val="750"/>
              </a:spcAft>
              <a:buFont typeface="Arial" panose="020B0604020202020204" pitchFamily="34" charset="0"/>
              <a:buNone/>
            </a:pPr>
            <a:endParaRPr lang="nl-NL" sz="1800" b="0" i="0" dirty="0">
              <a:solidFill>
                <a:srgbClr val="01518C"/>
              </a:solidFill>
              <a:effectLst/>
              <a:latin typeface="Calibri" panose="020F0502020204030204" pitchFamily="34" charset="0"/>
            </a:endParaRPr>
          </a:p>
          <a:p>
            <a:pPr algn="l">
              <a:spcAft>
                <a:spcPts val="750"/>
              </a:spcAft>
              <a:buFont typeface="Arial" panose="020B0604020202020204" pitchFamily="34" charset="0"/>
              <a:buNone/>
            </a:pPr>
            <a:r>
              <a:rPr lang="nl-NL" b="0" i="0" dirty="0">
                <a:solidFill>
                  <a:srgbClr val="01518C"/>
                </a:solidFill>
                <a:effectLst/>
                <a:latin typeface="Calibri" panose="020F0502020204030204" pitchFamily="34" charset="0"/>
              </a:rPr>
              <a:t>De In-Check-</a:t>
            </a:r>
            <a:r>
              <a:rPr lang="nl-NL" b="0" i="0" dirty="0" err="1">
                <a:solidFill>
                  <a:srgbClr val="01518C"/>
                </a:solidFill>
                <a:effectLst/>
                <a:latin typeface="Calibri" panose="020F0502020204030204" pitchFamily="34" charset="0"/>
              </a:rPr>
              <a:t>Dial</a:t>
            </a:r>
            <a:r>
              <a:rPr lang="nl-NL" b="0" i="0" dirty="0">
                <a:solidFill>
                  <a:srgbClr val="01518C"/>
                </a:solidFill>
                <a:effectLst/>
                <a:latin typeface="Calibri" panose="020F0502020204030204" pitchFamily="34" charset="0"/>
              </a:rPr>
              <a:t> is niet bedoeld om de keuze voor een inhalator te bepalen bij startende gebruikers, maar om de inhalatiekracht van een patiënt bij een reeds gebruikte inhalator te controleren.</a:t>
            </a:r>
            <a:endParaRPr lang="nl-NL" b="0" i="0" dirty="0">
              <a:solidFill>
                <a:srgbClr val="01518C"/>
              </a:solidFill>
              <a:effectLst/>
              <a:latin typeface="Helvetica Neue"/>
            </a:endParaRPr>
          </a:p>
          <a:p>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31</a:t>
            </a:fld>
            <a:endParaRPr lang="LID4096"/>
          </a:p>
        </p:txBody>
      </p:sp>
    </p:spTree>
    <p:extLst>
      <p:ext uri="{BB962C8B-B14F-4D97-AF65-F5344CB8AC3E}">
        <p14:creationId xmlns:p14="http://schemas.microsoft.com/office/powerpoint/2010/main" val="783207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solidFill>
                  <a:srgbClr val="467886"/>
                </a:solidFill>
              </a:rPr>
              <a:t>Volwassenen</a:t>
            </a:r>
          </a:p>
          <a:p>
            <a:endParaRPr lang="nl-NL" dirty="0">
              <a:solidFill>
                <a:srgbClr val="467886"/>
              </a:solidFill>
            </a:endParaRPr>
          </a:p>
          <a:p>
            <a:r>
              <a:rPr lang="nl-NL" dirty="0">
                <a:hlinkClick r:id="rId3"/>
              </a:rPr>
              <a:t>Documenten bibliotheek | </a:t>
            </a:r>
            <a:r>
              <a:rPr lang="nl-NL" dirty="0" err="1">
                <a:hlinkClick r:id="rId3"/>
              </a:rPr>
              <a:t>Cohaesie</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37</a:t>
            </a:fld>
            <a:endParaRPr lang="LID4096"/>
          </a:p>
        </p:txBody>
      </p:sp>
    </p:spTree>
    <p:extLst>
      <p:ext uri="{BB962C8B-B14F-4D97-AF65-F5344CB8AC3E}">
        <p14:creationId xmlns:p14="http://schemas.microsoft.com/office/powerpoint/2010/main" val="2815033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Kinderen</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38</a:t>
            </a:fld>
            <a:endParaRPr lang="LID4096"/>
          </a:p>
        </p:txBody>
      </p:sp>
    </p:spTree>
    <p:extLst>
      <p:ext uri="{BB962C8B-B14F-4D97-AF65-F5344CB8AC3E}">
        <p14:creationId xmlns:p14="http://schemas.microsoft.com/office/powerpoint/2010/main" val="1169843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40</a:t>
            </a:fld>
            <a:endParaRPr lang="LID4096"/>
          </a:p>
        </p:txBody>
      </p:sp>
    </p:spTree>
    <p:extLst>
      <p:ext uri="{BB962C8B-B14F-4D97-AF65-F5344CB8AC3E}">
        <p14:creationId xmlns:p14="http://schemas.microsoft.com/office/powerpoint/2010/main" val="336991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C</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7</a:t>
            </a:fld>
            <a:endParaRPr lang="LID4096"/>
          </a:p>
        </p:txBody>
      </p:sp>
    </p:spTree>
    <p:extLst>
      <p:ext uri="{BB962C8B-B14F-4D97-AF65-F5344CB8AC3E}">
        <p14:creationId xmlns:p14="http://schemas.microsoft.com/office/powerpoint/2010/main" val="1335371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43</a:t>
            </a:fld>
            <a:endParaRPr lang="LID4096"/>
          </a:p>
        </p:txBody>
      </p:sp>
    </p:spTree>
    <p:extLst>
      <p:ext uri="{BB962C8B-B14F-4D97-AF65-F5344CB8AC3E}">
        <p14:creationId xmlns:p14="http://schemas.microsoft.com/office/powerpoint/2010/main" val="69130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Uit veel onderzoek blijkt dat 60 – 70% van de mensen die inhalatiemedicatie gebruiken één of meerdere essentiële fouten maakt. Fouten die dikwijls voorkomen hadden kunnen worden door een goede inhalatie instructie, maar zeker ook door een goede uitleg waarom een goede inhalatie noodzakelijk is om de medicatie op de juiste plek in de longen te krijgen. Daarvoor heeft Stichting IMIS de afgelopen jaren IMIS-trainers opgeleid die overal in het land trainingen verzorgen. Daarnaast verspreidt Stichting IMIS wetenschappelijk onderbouwde inzichten rondom inhaleren om de kennis te verhogen bij de zorgprofessional.</a:t>
            </a:r>
          </a:p>
          <a:p>
            <a:endParaRPr lang="nl-NL" dirty="0"/>
          </a:p>
          <a:p>
            <a:r>
              <a:rPr lang="nl-NL" dirty="0"/>
              <a:t>Trainers in Den Haag</a:t>
            </a:r>
          </a:p>
          <a:p>
            <a:r>
              <a:rPr lang="nl-NL" dirty="0"/>
              <a:t>Ellen Jacobs</a:t>
            </a:r>
          </a:p>
          <a:p>
            <a:r>
              <a:rPr lang="nl-NL" dirty="0" err="1"/>
              <a:t>Hadoks</a:t>
            </a:r>
            <a:endParaRPr lang="nl-NL" dirty="0"/>
          </a:p>
          <a:p>
            <a:endParaRPr lang="nl-NL" dirty="0"/>
          </a:p>
          <a:p>
            <a:r>
              <a:rPr lang="nl-NL" dirty="0" err="1"/>
              <a:t>Pascale</a:t>
            </a:r>
            <a:r>
              <a:rPr lang="nl-NL" dirty="0"/>
              <a:t> van den Ende-van der Velde</a:t>
            </a:r>
          </a:p>
          <a:p>
            <a:r>
              <a:rPr lang="nl-NL" dirty="0" err="1"/>
              <a:t>Hagaziekenhuis</a:t>
            </a:r>
            <a:endParaRPr lang="nl-NL" dirty="0"/>
          </a:p>
          <a:p>
            <a:endParaRPr lang="nl-NL" dirty="0"/>
          </a:p>
          <a:p>
            <a:r>
              <a:rPr lang="nl-NL" dirty="0" err="1"/>
              <a:t>Zohreh</a:t>
            </a:r>
            <a:r>
              <a:rPr lang="nl-NL" dirty="0"/>
              <a:t> Jamali</a:t>
            </a:r>
          </a:p>
          <a:p>
            <a:r>
              <a:rPr lang="nl-NL" dirty="0" err="1"/>
              <a:t>Hagaziekenhuis</a:t>
            </a:r>
            <a:endParaRPr lang="nl-NL" dirty="0"/>
          </a:p>
          <a:p>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47</a:t>
            </a:fld>
            <a:endParaRPr lang="LID4096"/>
          </a:p>
        </p:txBody>
      </p:sp>
    </p:spTree>
    <p:extLst>
      <p:ext uri="{BB962C8B-B14F-4D97-AF65-F5344CB8AC3E}">
        <p14:creationId xmlns:p14="http://schemas.microsoft.com/office/powerpoint/2010/main" val="2733069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50</a:t>
            </a:fld>
            <a:endParaRPr lang="LID4096"/>
          </a:p>
        </p:txBody>
      </p:sp>
    </p:spTree>
    <p:extLst>
      <p:ext uri="{BB962C8B-B14F-4D97-AF65-F5344CB8AC3E}">
        <p14:creationId xmlns:p14="http://schemas.microsoft.com/office/powerpoint/2010/main" val="137939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D</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8</a:t>
            </a:fld>
            <a:endParaRPr lang="LID4096"/>
          </a:p>
        </p:txBody>
      </p:sp>
    </p:spTree>
    <p:extLst>
      <p:ext uri="{BB962C8B-B14F-4D97-AF65-F5344CB8AC3E}">
        <p14:creationId xmlns:p14="http://schemas.microsoft.com/office/powerpoint/2010/main" val="1371385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B</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9</a:t>
            </a:fld>
            <a:endParaRPr lang="LID4096"/>
          </a:p>
        </p:txBody>
      </p:sp>
    </p:spTree>
    <p:extLst>
      <p:ext uri="{BB962C8B-B14F-4D97-AF65-F5344CB8AC3E}">
        <p14:creationId xmlns:p14="http://schemas.microsoft.com/office/powerpoint/2010/main" val="318976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C</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11</a:t>
            </a:fld>
            <a:endParaRPr lang="LID4096"/>
          </a:p>
        </p:txBody>
      </p:sp>
    </p:spTree>
    <p:extLst>
      <p:ext uri="{BB962C8B-B14F-4D97-AF65-F5344CB8AC3E}">
        <p14:creationId xmlns:p14="http://schemas.microsoft.com/office/powerpoint/2010/main" val="349428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C</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12</a:t>
            </a:fld>
            <a:endParaRPr lang="LID4096"/>
          </a:p>
        </p:txBody>
      </p:sp>
    </p:spTree>
    <p:extLst>
      <p:ext uri="{BB962C8B-B14F-4D97-AF65-F5344CB8AC3E}">
        <p14:creationId xmlns:p14="http://schemas.microsoft.com/office/powerpoint/2010/main" val="462909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B</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13</a:t>
            </a:fld>
            <a:endParaRPr lang="LID4096"/>
          </a:p>
        </p:txBody>
      </p:sp>
    </p:spTree>
    <p:extLst>
      <p:ext uri="{BB962C8B-B14F-4D97-AF65-F5344CB8AC3E}">
        <p14:creationId xmlns:p14="http://schemas.microsoft.com/office/powerpoint/2010/main" val="3737958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B</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14</a:t>
            </a:fld>
            <a:endParaRPr lang="LID4096"/>
          </a:p>
        </p:txBody>
      </p:sp>
    </p:spTree>
    <p:extLst>
      <p:ext uri="{BB962C8B-B14F-4D97-AF65-F5344CB8AC3E}">
        <p14:creationId xmlns:p14="http://schemas.microsoft.com/office/powerpoint/2010/main" val="912170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Antwoord: B</a:t>
            </a:r>
            <a:endParaRPr lang="LID4096" dirty="0"/>
          </a:p>
        </p:txBody>
      </p:sp>
      <p:sp>
        <p:nvSpPr>
          <p:cNvPr id="4" name="Tijdelijke aanduiding voor dianummer 3"/>
          <p:cNvSpPr>
            <a:spLocks noGrp="1"/>
          </p:cNvSpPr>
          <p:nvPr>
            <p:ph type="sldNum" sz="quarter" idx="5"/>
          </p:nvPr>
        </p:nvSpPr>
        <p:spPr/>
        <p:txBody>
          <a:bodyPr/>
          <a:lstStyle/>
          <a:p>
            <a:fld id="{76CBDB07-50EB-4FBE-8E43-F5F0024C43B0}" type="slidenum">
              <a:rPr lang="LID4096" smtClean="0"/>
              <a:t>17</a:t>
            </a:fld>
            <a:endParaRPr lang="LID4096"/>
          </a:p>
        </p:txBody>
      </p:sp>
    </p:spTree>
    <p:extLst>
      <p:ext uri="{BB962C8B-B14F-4D97-AF65-F5344CB8AC3E}">
        <p14:creationId xmlns:p14="http://schemas.microsoft.com/office/powerpoint/2010/main" val="4137967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a:t>Klik om stijl te bewerken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16E29292-51E2-4B5F-81AA-F6142F059813}" type="slidenum">
              <a:rPr lang="LID4096" smtClean="0"/>
              <a:t>‹nr.›</a:t>
            </a:fld>
            <a:endParaRPr lang="LID4096"/>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731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16E29292-51E2-4B5F-81AA-F6142F059813}" type="slidenum">
              <a:rPr lang="LID4096" smtClean="0"/>
              <a:t>‹nr.›</a:t>
            </a:fld>
            <a:endParaRPr lang="LID4096"/>
          </a:p>
        </p:txBody>
      </p:sp>
    </p:spTree>
    <p:extLst>
      <p:ext uri="{BB962C8B-B14F-4D97-AF65-F5344CB8AC3E}">
        <p14:creationId xmlns:p14="http://schemas.microsoft.com/office/powerpoint/2010/main" val="386418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16E29292-51E2-4B5F-81AA-F6142F059813}" type="slidenum">
              <a:rPr lang="LID4096" smtClean="0"/>
              <a:t>‹nr.›</a:t>
            </a:fld>
            <a:endParaRPr lang="LID4096"/>
          </a:p>
        </p:txBody>
      </p:sp>
    </p:spTree>
    <p:extLst>
      <p:ext uri="{BB962C8B-B14F-4D97-AF65-F5344CB8AC3E}">
        <p14:creationId xmlns:p14="http://schemas.microsoft.com/office/powerpoint/2010/main" val="385527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16E29292-51E2-4B5F-81AA-F6142F059813}" type="slidenum">
              <a:rPr lang="LID4096" smtClean="0"/>
              <a:t>‹nr.›</a:t>
            </a:fld>
            <a:endParaRPr lang="LID4096"/>
          </a:p>
        </p:txBody>
      </p:sp>
    </p:spTree>
    <p:extLst>
      <p:ext uri="{BB962C8B-B14F-4D97-AF65-F5344CB8AC3E}">
        <p14:creationId xmlns:p14="http://schemas.microsoft.com/office/powerpoint/2010/main" val="505317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16E29292-51E2-4B5F-81AA-F6142F059813}" type="slidenum">
              <a:rPr lang="LID4096" smtClean="0"/>
              <a:t>‹nr.›</a:t>
            </a:fld>
            <a:endParaRPr lang="LID4096"/>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566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16E29292-51E2-4B5F-81AA-F6142F059813}" type="slidenum">
              <a:rPr lang="LID4096" smtClean="0"/>
              <a:t>‹nr.›</a:t>
            </a:fld>
            <a:endParaRPr lang="LID4096"/>
          </a:p>
        </p:txBody>
      </p:sp>
    </p:spTree>
    <p:extLst>
      <p:ext uri="{BB962C8B-B14F-4D97-AF65-F5344CB8AC3E}">
        <p14:creationId xmlns:p14="http://schemas.microsoft.com/office/powerpoint/2010/main" val="3920592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a:t>Klik om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09728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16E29292-51E2-4B5F-81AA-F6142F059813}" type="slidenum">
              <a:rPr lang="LID4096" smtClean="0"/>
              <a:t>‹nr.›</a:t>
            </a:fld>
            <a:endParaRPr lang="LID4096"/>
          </a:p>
        </p:txBody>
      </p:sp>
    </p:spTree>
    <p:extLst>
      <p:ext uri="{BB962C8B-B14F-4D97-AF65-F5344CB8AC3E}">
        <p14:creationId xmlns:p14="http://schemas.microsoft.com/office/powerpoint/2010/main" val="3817083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16E29292-51E2-4B5F-81AA-F6142F059813}" type="slidenum">
              <a:rPr lang="LID4096" smtClean="0"/>
              <a:t>‹nr.›</a:t>
            </a:fld>
            <a:endParaRPr lang="LID4096"/>
          </a:p>
        </p:txBody>
      </p:sp>
    </p:spTree>
    <p:extLst>
      <p:ext uri="{BB962C8B-B14F-4D97-AF65-F5344CB8AC3E}">
        <p14:creationId xmlns:p14="http://schemas.microsoft.com/office/powerpoint/2010/main" val="3176785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ID4096"/>
          </a:p>
        </p:txBody>
      </p:sp>
      <p:sp>
        <p:nvSpPr>
          <p:cNvPr id="9" name="Slide Number Placeholder 8"/>
          <p:cNvSpPr>
            <a:spLocks noGrp="1"/>
          </p:cNvSpPr>
          <p:nvPr>
            <p:ph type="sldNum" sz="quarter" idx="12"/>
          </p:nvPr>
        </p:nvSpPr>
        <p:spPr/>
        <p:txBody>
          <a:bodyPr/>
          <a:lstStyle/>
          <a:p>
            <a:fld id="{16E29292-51E2-4B5F-81AA-F6142F059813}" type="slidenum">
              <a:rPr lang="LID4096" smtClean="0"/>
              <a:t>‹nr.›</a:t>
            </a:fld>
            <a:endParaRPr lang="LID4096"/>
          </a:p>
        </p:txBody>
      </p:sp>
    </p:spTree>
    <p:extLst>
      <p:ext uri="{BB962C8B-B14F-4D97-AF65-F5344CB8AC3E}">
        <p14:creationId xmlns:p14="http://schemas.microsoft.com/office/powerpoint/2010/main" val="115147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a:t>Klik om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87BA796-CBB2-4CAD-A42A-7B458242AD0A}" type="datetimeFigureOut">
              <a:rPr lang="LID4096" smtClean="0"/>
              <a:t>01/15/2025</a:t>
            </a:fld>
            <a:endParaRPr lang="LID4096"/>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ID4096"/>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6E29292-51E2-4B5F-81AA-F6142F059813}" type="slidenum">
              <a:rPr lang="LID4096" smtClean="0"/>
              <a:t>‹nr.›</a:t>
            </a:fld>
            <a:endParaRPr lang="LID4096"/>
          </a:p>
        </p:txBody>
      </p:sp>
    </p:spTree>
    <p:extLst>
      <p:ext uri="{BB962C8B-B14F-4D97-AF65-F5344CB8AC3E}">
        <p14:creationId xmlns:p14="http://schemas.microsoft.com/office/powerpoint/2010/main" val="2167114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nl-NL"/>
              <a:t>Klik om stijl te bewerken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87BA796-CBB2-4CAD-A42A-7B458242AD0A}" type="datetimeFigureOut">
              <a:rPr lang="LID4096" smtClean="0"/>
              <a:t>01/15/2025</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16E29292-51E2-4B5F-81AA-F6142F059813}" type="slidenum">
              <a:rPr lang="LID4096" smtClean="0"/>
              <a:t>‹nr.›</a:t>
            </a:fld>
            <a:endParaRPr lang="LID4096"/>
          </a:p>
        </p:txBody>
      </p:sp>
    </p:spTree>
    <p:extLst>
      <p:ext uri="{BB962C8B-B14F-4D97-AF65-F5344CB8AC3E}">
        <p14:creationId xmlns:p14="http://schemas.microsoft.com/office/powerpoint/2010/main" val="4247041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a:t>Klik om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7BA796-CBB2-4CAD-A42A-7B458242AD0A}" type="datetimeFigureOut">
              <a:rPr lang="LID4096" smtClean="0"/>
              <a:t>01/15/2025</a:t>
            </a:fld>
            <a:endParaRPr lang="LID4096"/>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ID4096"/>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6E29292-51E2-4B5F-81AA-F6142F059813}" type="slidenum">
              <a:rPr lang="LID4096" smtClean="0"/>
              <a:t>‹nr.›</a:t>
            </a:fld>
            <a:endParaRPr lang="LID4096"/>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577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inhalatorgebruik.nl/"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FAD46-66EA-8193-19C2-EF7608AA5796}"/>
              </a:ext>
            </a:extLst>
          </p:cNvPr>
          <p:cNvSpPr>
            <a:spLocks noGrp="1"/>
          </p:cNvSpPr>
          <p:nvPr>
            <p:ph type="ctrTitle"/>
          </p:nvPr>
        </p:nvSpPr>
        <p:spPr/>
        <p:txBody>
          <a:bodyPr>
            <a:normAutofit/>
          </a:bodyPr>
          <a:lstStyle/>
          <a:p>
            <a:r>
              <a:rPr lang="en-GB" sz="7200" dirty="0" err="1"/>
              <a:t>Astma</a:t>
            </a:r>
            <a:r>
              <a:rPr lang="en-GB" sz="7200" dirty="0"/>
              <a:t> </a:t>
            </a:r>
            <a:r>
              <a:rPr lang="en-GB" sz="7200" dirty="0" err="1"/>
              <a:t>en</a:t>
            </a:r>
            <a:r>
              <a:rPr lang="en-GB" sz="7200" dirty="0"/>
              <a:t> COPD </a:t>
            </a:r>
            <a:br>
              <a:rPr lang="en-GB" sz="7200" dirty="0"/>
            </a:br>
            <a:r>
              <a:rPr lang="en-GB" sz="3600" b="1" dirty="0"/>
              <a:t>FTO 2025</a:t>
            </a:r>
            <a:endParaRPr lang="LID4096" sz="7200" b="1" dirty="0"/>
          </a:p>
        </p:txBody>
      </p:sp>
      <p:sp>
        <p:nvSpPr>
          <p:cNvPr id="7" name="Tekstvak 6">
            <a:extLst>
              <a:ext uri="{FF2B5EF4-FFF2-40B4-BE49-F238E27FC236}">
                <a16:creationId xmlns:a16="http://schemas.microsoft.com/office/drawing/2014/main" id="{49C39E88-6375-4C70-7484-2B2E457ACB7A}"/>
              </a:ext>
            </a:extLst>
          </p:cNvPr>
          <p:cNvSpPr txBox="1"/>
          <p:nvPr/>
        </p:nvSpPr>
        <p:spPr>
          <a:xfrm>
            <a:off x="1097280" y="4614531"/>
            <a:ext cx="9686261" cy="830997"/>
          </a:xfrm>
          <a:prstGeom prst="rect">
            <a:avLst/>
          </a:prstGeom>
          <a:noFill/>
        </p:spPr>
        <p:txBody>
          <a:bodyPr wrap="square" rtlCol="0">
            <a:spAutoFit/>
          </a:bodyPr>
          <a:lstStyle/>
          <a:p>
            <a:r>
              <a:rPr lang="en-GB" sz="2400" i="1" dirty="0" err="1"/>
              <a:t>Spreker</a:t>
            </a:r>
            <a:endParaRPr lang="en-GB" sz="2400" i="1" dirty="0"/>
          </a:p>
          <a:p>
            <a:r>
              <a:rPr lang="en-GB" sz="2400" i="1" dirty="0"/>
              <a:t>Dag/</a:t>
            </a:r>
            <a:r>
              <a:rPr lang="en-GB" sz="2400" i="1" dirty="0" err="1"/>
              <a:t>maand</a:t>
            </a:r>
            <a:r>
              <a:rPr lang="en-GB" sz="2400" i="1" dirty="0"/>
              <a:t>/</a:t>
            </a:r>
            <a:r>
              <a:rPr lang="en-GB" sz="2400" i="1" dirty="0" err="1"/>
              <a:t>jaar</a:t>
            </a:r>
            <a:r>
              <a:rPr lang="en-GB" sz="2400" i="1" dirty="0"/>
              <a:t> </a:t>
            </a:r>
            <a:endParaRPr lang="LID4096" sz="2400" i="1" dirty="0"/>
          </a:p>
        </p:txBody>
      </p:sp>
      <p:pic>
        <p:nvPicPr>
          <p:cNvPr id="1026" name="Picture 2" descr="copd astma - reaXion Fysiotherapie Delft">
            <a:extLst>
              <a:ext uri="{FF2B5EF4-FFF2-40B4-BE49-F238E27FC236}">
                <a16:creationId xmlns:a16="http://schemas.microsoft.com/office/drawing/2014/main" id="{1E0C6CB6-2237-F5F9-7EE6-DE029A7B3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076" y="995287"/>
            <a:ext cx="2978604" cy="2858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35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887EC64-DACC-4108-9FAB-6E288FBC2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29" name="Rectangle 28">
            <a:extLst>
              <a:ext uri="{FF2B5EF4-FFF2-40B4-BE49-F238E27FC236}">
                <a16:creationId xmlns:a16="http://schemas.microsoft.com/office/drawing/2014/main" id="{8F05C4A0-68A2-4496-87A5-5478E3274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cxnSp>
        <p:nvCxnSpPr>
          <p:cNvPr id="31" name="Straight Connector 30">
            <a:extLst>
              <a:ext uri="{FF2B5EF4-FFF2-40B4-BE49-F238E27FC236}">
                <a16:creationId xmlns:a16="http://schemas.microsoft.com/office/drawing/2014/main" id="{77E041E6-AC36-4409-B797-2FE54253E6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3" name="Rectangle 32">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4932985-5972-6DE2-E10F-692D78DD2648}"/>
              </a:ext>
            </a:extLst>
          </p:cNvPr>
          <p:cNvSpPr>
            <a:spLocks noGrp="1"/>
          </p:cNvSpPr>
          <p:nvPr>
            <p:ph type="title"/>
          </p:nvPr>
        </p:nvSpPr>
        <p:spPr>
          <a:xfrm>
            <a:off x="868949" y="833884"/>
            <a:ext cx="6939546" cy="5054008"/>
          </a:xfrm>
        </p:spPr>
        <p:txBody>
          <a:bodyPr vert="horz" lIns="91440" tIns="45720" rIns="91440" bIns="45720" rtlCol="0" anchor="ctr">
            <a:normAutofit/>
          </a:bodyPr>
          <a:lstStyle/>
          <a:p>
            <a:r>
              <a:rPr lang="en-US" sz="5400" dirty="0" err="1">
                <a:solidFill>
                  <a:schemeClr val="tx1">
                    <a:lumMod val="85000"/>
                    <a:lumOff val="15000"/>
                  </a:schemeClr>
                </a:solidFill>
              </a:rPr>
              <a:t>Gebruik</a:t>
            </a:r>
            <a:r>
              <a:rPr lang="en-US" sz="5400" dirty="0">
                <a:solidFill>
                  <a:schemeClr val="tx1">
                    <a:lumMod val="85000"/>
                    <a:lumOff val="15000"/>
                  </a:schemeClr>
                </a:solidFill>
              </a:rPr>
              <a:t> van </a:t>
            </a:r>
            <a:r>
              <a:rPr lang="en-US" sz="5400" dirty="0" err="1">
                <a:solidFill>
                  <a:schemeClr val="tx1">
                    <a:lumMod val="85000"/>
                    <a:lumOff val="15000"/>
                  </a:schemeClr>
                </a:solidFill>
              </a:rPr>
              <a:t>inhalatoren</a:t>
            </a:r>
            <a:r>
              <a:rPr lang="en-US" sz="5400" dirty="0">
                <a:solidFill>
                  <a:schemeClr val="tx1">
                    <a:lumMod val="85000"/>
                    <a:lumOff val="15000"/>
                  </a:schemeClr>
                </a:solidFill>
              </a:rPr>
              <a:t> </a:t>
            </a:r>
            <a:r>
              <a:rPr lang="en-US" sz="5400" dirty="0" err="1">
                <a:solidFill>
                  <a:schemeClr val="tx1">
                    <a:lumMod val="85000"/>
                    <a:lumOff val="15000"/>
                  </a:schemeClr>
                </a:solidFill>
              </a:rPr>
              <a:t>en</a:t>
            </a:r>
            <a:r>
              <a:rPr lang="en-US" sz="5400" dirty="0">
                <a:solidFill>
                  <a:schemeClr val="tx1">
                    <a:lumMod val="85000"/>
                    <a:lumOff val="15000"/>
                  </a:schemeClr>
                </a:solidFill>
              </a:rPr>
              <a:t> </a:t>
            </a:r>
            <a:r>
              <a:rPr lang="en-US" sz="5400" dirty="0" err="1">
                <a:solidFill>
                  <a:schemeClr val="tx1">
                    <a:lumMod val="85000"/>
                    <a:lumOff val="15000"/>
                  </a:schemeClr>
                </a:solidFill>
              </a:rPr>
              <a:t>techniek</a:t>
            </a:r>
            <a:endParaRPr lang="en-US" sz="5400" dirty="0">
              <a:solidFill>
                <a:schemeClr val="tx1">
                  <a:lumMod val="85000"/>
                  <a:lumOff val="15000"/>
                </a:schemeClr>
              </a:solidFill>
            </a:endParaRPr>
          </a:p>
        </p:txBody>
      </p:sp>
      <p:cxnSp>
        <p:nvCxnSpPr>
          <p:cNvPr id="35" name="Straight Connector 34">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39" name="Rectangle 38">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117646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55DC00E7-9736-73C4-203D-D4C24775315A}"/>
              </a:ext>
            </a:extLst>
          </p:cNvPr>
          <p:cNvSpPr>
            <a:spLocks noGrp="1"/>
          </p:cNvSpPr>
          <p:nvPr>
            <p:ph idx="1"/>
          </p:nvPr>
        </p:nvSpPr>
        <p:spPr>
          <a:xfrm>
            <a:off x="1097280" y="1845734"/>
            <a:ext cx="11235088" cy="4023360"/>
          </a:xfrm>
        </p:spPr>
        <p:txBody>
          <a:bodyPr/>
          <a:lstStyle/>
          <a:p>
            <a:r>
              <a:rPr lang="nl-NL" dirty="0"/>
              <a:t>5.  Wat is de aanbevolen duur voor het inhouden van de adem na inhalatie met een dosisaerosol?</a:t>
            </a:r>
          </a:p>
          <a:p>
            <a:r>
              <a:rPr lang="nl-NL" dirty="0"/>
              <a:t>A) Minimaal 3 seconden</a:t>
            </a:r>
          </a:p>
          <a:p>
            <a:r>
              <a:rPr lang="nl-NL" dirty="0"/>
              <a:t>B) Minimaal 5 seconden</a:t>
            </a:r>
          </a:p>
          <a:p>
            <a:r>
              <a:rPr lang="nl-NL" dirty="0"/>
              <a:t>C) Minimaal 10 seconden</a:t>
            </a:r>
          </a:p>
          <a:p>
            <a:r>
              <a:rPr lang="nl-NL" dirty="0"/>
              <a:t>D) Het maakt niet uit</a:t>
            </a:r>
          </a:p>
          <a:p>
            <a:endParaRPr lang="LID4096" dirty="0"/>
          </a:p>
        </p:txBody>
      </p:sp>
    </p:spTree>
    <p:extLst>
      <p:ext uri="{BB962C8B-B14F-4D97-AF65-F5344CB8AC3E}">
        <p14:creationId xmlns:p14="http://schemas.microsoft.com/office/powerpoint/2010/main" val="341882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81B3989-EA9A-FB7B-5814-440C2DCB5B45}"/>
              </a:ext>
            </a:extLst>
          </p:cNvPr>
          <p:cNvSpPr>
            <a:spLocks noGrp="1"/>
          </p:cNvSpPr>
          <p:nvPr>
            <p:ph idx="1"/>
          </p:nvPr>
        </p:nvSpPr>
        <p:spPr/>
        <p:txBody>
          <a:bodyPr/>
          <a:lstStyle/>
          <a:p>
            <a:r>
              <a:rPr lang="nl-NL" dirty="0"/>
              <a:t>6.  Welke fout komt vaak voor bij patiënten die een dosisaerosol gebruiken?</a:t>
            </a:r>
          </a:p>
          <a:p>
            <a:r>
              <a:rPr lang="nl-NL" dirty="0"/>
              <a:t>A) Niet krachtig genoeg inhaleren</a:t>
            </a:r>
          </a:p>
          <a:p>
            <a:r>
              <a:rPr lang="nl-NL" dirty="0"/>
              <a:t>B) Te lang pauzeren tussen inhalaties</a:t>
            </a:r>
          </a:p>
          <a:p>
            <a:r>
              <a:rPr lang="nl-NL" dirty="0"/>
              <a:t>C) Niet correct coördineren tussen inademen en activeren</a:t>
            </a:r>
          </a:p>
          <a:p>
            <a:r>
              <a:rPr lang="nl-NL" dirty="0"/>
              <a:t>D) Schoonmaken van de inhalator na elke keer gebruik</a:t>
            </a:r>
          </a:p>
          <a:p>
            <a:endParaRPr lang="LID4096" dirty="0"/>
          </a:p>
        </p:txBody>
      </p:sp>
    </p:spTree>
    <p:extLst>
      <p:ext uri="{BB962C8B-B14F-4D97-AF65-F5344CB8AC3E}">
        <p14:creationId xmlns:p14="http://schemas.microsoft.com/office/powerpoint/2010/main" val="426226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7491854-F490-4525-A85B-7A51261978D8}"/>
              </a:ext>
            </a:extLst>
          </p:cNvPr>
          <p:cNvSpPr>
            <a:spLocks noGrp="1"/>
          </p:cNvSpPr>
          <p:nvPr>
            <p:ph idx="1"/>
          </p:nvPr>
        </p:nvSpPr>
        <p:spPr>
          <a:xfrm>
            <a:off x="1097279" y="1845734"/>
            <a:ext cx="10296625" cy="4023360"/>
          </a:xfrm>
        </p:spPr>
        <p:txBody>
          <a:bodyPr/>
          <a:lstStyle/>
          <a:p>
            <a:r>
              <a:rPr lang="nl-NL" dirty="0"/>
              <a:t>7.  Wat moet een patiënt doen na het inhaleren met een droogpoederinhalator om bijwerkingen  te voorkomen?</a:t>
            </a:r>
          </a:p>
          <a:p>
            <a:r>
              <a:rPr lang="nl-NL" dirty="0"/>
              <a:t>A) Een glas water drinken</a:t>
            </a:r>
          </a:p>
          <a:p>
            <a:r>
              <a:rPr lang="nl-NL" dirty="0"/>
              <a:t>B) De mond spoelen met water</a:t>
            </a:r>
          </a:p>
          <a:p>
            <a:r>
              <a:rPr lang="nl-NL" dirty="0"/>
              <a:t>C) De inhalator meteen reinigen</a:t>
            </a:r>
          </a:p>
          <a:p>
            <a:r>
              <a:rPr lang="nl-NL" dirty="0"/>
              <a:t>D) Niets</a:t>
            </a:r>
          </a:p>
          <a:p>
            <a:endParaRPr lang="LID4096" dirty="0"/>
          </a:p>
        </p:txBody>
      </p:sp>
    </p:spTree>
    <p:extLst>
      <p:ext uri="{BB962C8B-B14F-4D97-AF65-F5344CB8AC3E}">
        <p14:creationId xmlns:p14="http://schemas.microsoft.com/office/powerpoint/2010/main" val="712932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74736B56-B802-E32B-29B4-8196103BA540}"/>
              </a:ext>
            </a:extLst>
          </p:cNvPr>
          <p:cNvSpPr>
            <a:spLocks noGrp="1"/>
          </p:cNvSpPr>
          <p:nvPr>
            <p:ph idx="1"/>
          </p:nvPr>
        </p:nvSpPr>
        <p:spPr/>
        <p:txBody>
          <a:bodyPr/>
          <a:lstStyle/>
          <a:p>
            <a:r>
              <a:rPr lang="nl-NL" dirty="0"/>
              <a:t>8.  Hoe vaak moet een patiënt een voorzetkamer minimaal schoonmaken?</a:t>
            </a:r>
          </a:p>
          <a:p>
            <a:r>
              <a:rPr lang="nl-NL" dirty="0"/>
              <a:t>A) Elke dag</a:t>
            </a:r>
          </a:p>
          <a:p>
            <a:r>
              <a:rPr lang="nl-NL" dirty="0"/>
              <a:t>B) Minimaal één keer per week</a:t>
            </a:r>
          </a:p>
          <a:p>
            <a:r>
              <a:rPr lang="nl-NL" dirty="0"/>
              <a:t>C) Minimaal één keer per maand</a:t>
            </a:r>
          </a:p>
          <a:p>
            <a:r>
              <a:rPr lang="nl-NL" dirty="0"/>
              <a:t>D) Maakt niet uit</a:t>
            </a:r>
          </a:p>
          <a:p>
            <a:endParaRPr lang="LID4096" dirty="0"/>
          </a:p>
        </p:txBody>
      </p:sp>
    </p:spTree>
    <p:extLst>
      <p:ext uri="{BB962C8B-B14F-4D97-AF65-F5344CB8AC3E}">
        <p14:creationId xmlns:p14="http://schemas.microsoft.com/office/powerpoint/2010/main" val="3765322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65E22E3-D7EC-7B53-9C23-F29A36AC7A5D}"/>
              </a:ext>
            </a:extLst>
          </p:cNvPr>
          <p:cNvSpPr>
            <a:spLocks noGrp="1"/>
          </p:cNvSpPr>
          <p:nvPr>
            <p:ph idx="1"/>
          </p:nvPr>
        </p:nvSpPr>
        <p:spPr/>
        <p:txBody>
          <a:bodyPr/>
          <a:lstStyle/>
          <a:p>
            <a:r>
              <a:rPr lang="nl-NL" dirty="0"/>
              <a:t>9.  In welke ruimte kan een droogpoederinhalator het beste worden gebruikt?</a:t>
            </a:r>
          </a:p>
          <a:p>
            <a:r>
              <a:rPr lang="nl-NL" b="1" dirty="0"/>
              <a:t>A) In een droge ruimte</a:t>
            </a:r>
          </a:p>
          <a:p>
            <a:r>
              <a:rPr lang="nl-NL" dirty="0"/>
              <a:t>B) In een vochtige ruimte</a:t>
            </a:r>
          </a:p>
          <a:p>
            <a:r>
              <a:rPr lang="nl-NL" dirty="0"/>
              <a:t>C) Dat maakt niet uit</a:t>
            </a:r>
          </a:p>
          <a:p>
            <a:endParaRPr lang="LID4096" dirty="0"/>
          </a:p>
        </p:txBody>
      </p:sp>
    </p:spTree>
    <p:extLst>
      <p:ext uri="{BB962C8B-B14F-4D97-AF65-F5344CB8AC3E}">
        <p14:creationId xmlns:p14="http://schemas.microsoft.com/office/powerpoint/2010/main" val="107845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87EC64-DACC-4108-9FAB-6E288FBC2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10" name="Rectangle 9">
            <a:extLst>
              <a:ext uri="{FF2B5EF4-FFF2-40B4-BE49-F238E27FC236}">
                <a16:creationId xmlns:a16="http://schemas.microsoft.com/office/drawing/2014/main" id="{8F05C4A0-68A2-4496-87A5-5478E3274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cxnSp>
        <p:nvCxnSpPr>
          <p:cNvPr id="12" name="Straight Connector 11">
            <a:extLst>
              <a:ext uri="{FF2B5EF4-FFF2-40B4-BE49-F238E27FC236}">
                <a16:creationId xmlns:a16="http://schemas.microsoft.com/office/drawing/2014/main" id="{77E041E6-AC36-4409-B797-2FE54253E6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B09E47-8F93-03B2-C9C1-8692CFA48777}"/>
              </a:ext>
            </a:extLst>
          </p:cNvPr>
          <p:cNvSpPr>
            <a:spLocks noGrp="1"/>
          </p:cNvSpPr>
          <p:nvPr>
            <p:ph type="title"/>
          </p:nvPr>
        </p:nvSpPr>
        <p:spPr>
          <a:xfrm>
            <a:off x="965201" y="643467"/>
            <a:ext cx="6255026" cy="5054008"/>
          </a:xfrm>
        </p:spPr>
        <p:txBody>
          <a:bodyPr vert="horz" lIns="91440" tIns="45720" rIns="91440" bIns="45720" rtlCol="0" anchor="ctr">
            <a:normAutofit/>
          </a:bodyPr>
          <a:lstStyle/>
          <a:p>
            <a:pPr algn="r"/>
            <a:r>
              <a:rPr lang="en-US" sz="6000" dirty="0" err="1">
                <a:solidFill>
                  <a:schemeClr val="tx1">
                    <a:lumMod val="85000"/>
                    <a:lumOff val="15000"/>
                  </a:schemeClr>
                </a:solidFill>
              </a:rPr>
              <a:t>Specifieke</a:t>
            </a:r>
            <a:r>
              <a:rPr lang="en-US" sz="6000" dirty="0">
                <a:solidFill>
                  <a:schemeClr val="tx1">
                    <a:lumMod val="85000"/>
                    <a:lumOff val="15000"/>
                  </a:schemeClr>
                </a:solidFill>
              </a:rPr>
              <a:t> </a:t>
            </a:r>
            <a:r>
              <a:rPr lang="en-US" sz="6000" dirty="0" err="1">
                <a:solidFill>
                  <a:schemeClr val="tx1">
                    <a:lumMod val="85000"/>
                    <a:lumOff val="15000"/>
                  </a:schemeClr>
                </a:solidFill>
              </a:rPr>
              <a:t>situaties</a:t>
            </a:r>
            <a:r>
              <a:rPr lang="en-US" sz="6000" dirty="0">
                <a:solidFill>
                  <a:schemeClr val="tx1">
                    <a:lumMod val="85000"/>
                    <a:lumOff val="15000"/>
                  </a:schemeClr>
                </a:solidFill>
              </a:rPr>
              <a:t> </a:t>
            </a:r>
            <a:r>
              <a:rPr lang="en-US" sz="6000" dirty="0" err="1">
                <a:solidFill>
                  <a:schemeClr val="tx1">
                    <a:lumMod val="85000"/>
                    <a:lumOff val="15000"/>
                  </a:schemeClr>
                </a:solidFill>
              </a:rPr>
              <a:t>en</a:t>
            </a:r>
            <a:r>
              <a:rPr lang="en-US" sz="6000" dirty="0">
                <a:solidFill>
                  <a:schemeClr val="tx1">
                    <a:lumMod val="85000"/>
                    <a:lumOff val="15000"/>
                  </a:schemeClr>
                </a:solidFill>
              </a:rPr>
              <a:t> </a:t>
            </a:r>
            <a:r>
              <a:rPr lang="en-US" sz="6000" dirty="0" err="1">
                <a:solidFill>
                  <a:schemeClr val="tx1">
                    <a:lumMod val="85000"/>
                    <a:lumOff val="15000"/>
                  </a:schemeClr>
                </a:solidFill>
              </a:rPr>
              <a:t>therapietrouw</a:t>
            </a:r>
            <a:endParaRPr lang="en-US" sz="6000" dirty="0">
              <a:solidFill>
                <a:schemeClr val="tx1">
                  <a:lumMod val="85000"/>
                  <a:lumOff val="15000"/>
                </a:schemeClr>
              </a:solidFill>
            </a:endParaRPr>
          </a:p>
        </p:txBody>
      </p:sp>
      <p:cxnSp>
        <p:nvCxnSpPr>
          <p:cNvPr id="16" name="Straight Connector 15">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20" name="Rectangle 19">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2406228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083DB916-DC0E-C214-4E97-04368A35AAF0}"/>
              </a:ext>
            </a:extLst>
          </p:cNvPr>
          <p:cNvSpPr>
            <a:spLocks noGrp="1"/>
          </p:cNvSpPr>
          <p:nvPr>
            <p:ph idx="1"/>
          </p:nvPr>
        </p:nvSpPr>
        <p:spPr/>
        <p:txBody>
          <a:bodyPr/>
          <a:lstStyle/>
          <a:p>
            <a:r>
              <a:rPr lang="nl-NL" dirty="0"/>
              <a:t>10.  Welke inhalator is het meest geschikt voor een kind van 5 jaar met astma?</a:t>
            </a:r>
          </a:p>
          <a:p>
            <a:r>
              <a:rPr lang="nl-NL" dirty="0"/>
              <a:t>A) Droogpoederinhalator</a:t>
            </a:r>
          </a:p>
          <a:p>
            <a:r>
              <a:rPr lang="nl-NL" dirty="0"/>
              <a:t>B) Dosisaerosol met voorzetkamer en mondstuk</a:t>
            </a:r>
          </a:p>
          <a:p>
            <a:r>
              <a:rPr lang="nl-NL" dirty="0"/>
              <a:t>C) Vernevelaar</a:t>
            </a:r>
          </a:p>
          <a:p>
            <a:r>
              <a:rPr lang="nl-NL" dirty="0"/>
              <a:t>D) </a:t>
            </a:r>
            <a:r>
              <a:rPr lang="nl-NL" dirty="0" err="1"/>
              <a:t>Ademgestuurde</a:t>
            </a:r>
            <a:r>
              <a:rPr lang="nl-NL" dirty="0"/>
              <a:t> dosisaerosol</a:t>
            </a:r>
          </a:p>
          <a:p>
            <a:endParaRPr lang="LID4096" dirty="0"/>
          </a:p>
        </p:txBody>
      </p:sp>
    </p:spTree>
    <p:extLst>
      <p:ext uri="{BB962C8B-B14F-4D97-AF65-F5344CB8AC3E}">
        <p14:creationId xmlns:p14="http://schemas.microsoft.com/office/powerpoint/2010/main" val="628864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E6AEBC2-D9FD-B68C-F7C6-77F201A53771}"/>
              </a:ext>
            </a:extLst>
          </p:cNvPr>
          <p:cNvSpPr>
            <a:spLocks noGrp="1"/>
          </p:cNvSpPr>
          <p:nvPr>
            <p:ph idx="1"/>
          </p:nvPr>
        </p:nvSpPr>
        <p:spPr/>
        <p:txBody>
          <a:bodyPr/>
          <a:lstStyle/>
          <a:p>
            <a:r>
              <a:rPr lang="nl-NL" dirty="0"/>
              <a:t>11.  Wat kan een oorzaak zijn van een longaanval bij een astmapatiënt?</a:t>
            </a:r>
          </a:p>
          <a:p>
            <a:r>
              <a:rPr lang="nl-NL" dirty="0"/>
              <a:t>A) Verkeerde inhalatietechniek</a:t>
            </a:r>
          </a:p>
          <a:p>
            <a:r>
              <a:rPr lang="nl-NL" dirty="0"/>
              <a:t>B) Gebruik van </a:t>
            </a:r>
            <a:r>
              <a:rPr lang="nl-NL" dirty="0" err="1"/>
              <a:t>NSAID's</a:t>
            </a:r>
            <a:r>
              <a:rPr lang="nl-NL" dirty="0"/>
              <a:t> bij intolerantie</a:t>
            </a:r>
          </a:p>
          <a:p>
            <a:r>
              <a:rPr lang="nl-NL" dirty="0"/>
              <a:t>C) Blootstelling aan allergische prikkels</a:t>
            </a:r>
          </a:p>
          <a:p>
            <a:r>
              <a:rPr lang="nl-NL" dirty="0"/>
              <a:t>D) Alle bovenstaande</a:t>
            </a:r>
          </a:p>
          <a:p>
            <a:endParaRPr lang="LID4096" dirty="0"/>
          </a:p>
        </p:txBody>
      </p:sp>
    </p:spTree>
    <p:extLst>
      <p:ext uri="{BB962C8B-B14F-4D97-AF65-F5344CB8AC3E}">
        <p14:creationId xmlns:p14="http://schemas.microsoft.com/office/powerpoint/2010/main" val="764760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2499701-D1CE-4948-ED6D-9D17D325475F}"/>
              </a:ext>
            </a:extLst>
          </p:cNvPr>
          <p:cNvSpPr>
            <a:spLocks noGrp="1"/>
          </p:cNvSpPr>
          <p:nvPr>
            <p:ph idx="1"/>
          </p:nvPr>
        </p:nvSpPr>
        <p:spPr/>
        <p:txBody>
          <a:bodyPr/>
          <a:lstStyle/>
          <a:p>
            <a:r>
              <a:rPr lang="nl-NL" dirty="0">
                <a:solidFill>
                  <a:schemeClr val="tx1"/>
                </a:solidFill>
              </a:rPr>
              <a:t>12.  Wat is een belangrijk milieukundig nadeel van </a:t>
            </a:r>
            <a:r>
              <a:rPr lang="nl-NL" dirty="0" err="1">
                <a:solidFill>
                  <a:schemeClr val="tx1"/>
                </a:solidFill>
              </a:rPr>
              <a:t>dosisaerosolen</a:t>
            </a:r>
            <a:r>
              <a:rPr lang="nl-NL" dirty="0">
                <a:solidFill>
                  <a:schemeClr val="tx1"/>
                </a:solidFill>
              </a:rPr>
              <a:t>?</a:t>
            </a:r>
          </a:p>
          <a:p>
            <a:r>
              <a:rPr lang="nl-NL" dirty="0">
                <a:solidFill>
                  <a:schemeClr val="tx1"/>
                </a:solidFill>
              </a:rPr>
              <a:t>A) Ze zijn duurder dan droogpoederinhalatoren</a:t>
            </a:r>
          </a:p>
          <a:p>
            <a:r>
              <a:rPr lang="nl-NL" dirty="0">
                <a:solidFill>
                  <a:schemeClr val="tx1"/>
                </a:solidFill>
              </a:rPr>
              <a:t>B) Het drijfgas heeft een hoge CO2-uitstoot</a:t>
            </a:r>
          </a:p>
          <a:p>
            <a:r>
              <a:rPr lang="nl-NL" dirty="0">
                <a:solidFill>
                  <a:schemeClr val="tx1"/>
                </a:solidFill>
              </a:rPr>
              <a:t>C) Ze zijn lastiger te gebruiken</a:t>
            </a:r>
          </a:p>
          <a:p>
            <a:r>
              <a:rPr lang="nl-NL" dirty="0">
                <a:solidFill>
                  <a:schemeClr val="tx1"/>
                </a:solidFill>
              </a:rPr>
              <a:t>D) Ze hebben een kortere houdbaarheid</a:t>
            </a:r>
          </a:p>
          <a:p>
            <a:endParaRPr lang="LID4096" dirty="0"/>
          </a:p>
        </p:txBody>
      </p:sp>
    </p:spTree>
    <p:extLst>
      <p:ext uri="{BB962C8B-B14F-4D97-AF65-F5344CB8AC3E}">
        <p14:creationId xmlns:p14="http://schemas.microsoft.com/office/powerpoint/2010/main" val="68899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95F8F-574B-F4BB-010E-7864F97ACC40}"/>
              </a:ext>
            </a:extLst>
          </p:cNvPr>
          <p:cNvSpPr>
            <a:spLocks noGrp="1"/>
          </p:cNvSpPr>
          <p:nvPr>
            <p:ph type="title"/>
          </p:nvPr>
        </p:nvSpPr>
        <p:spPr/>
        <p:txBody>
          <a:bodyPr/>
          <a:lstStyle/>
          <a:p>
            <a:r>
              <a:rPr lang="en-GB" dirty="0" err="1"/>
              <a:t>Programma</a:t>
            </a:r>
            <a:endParaRPr lang="LID4096" dirty="0"/>
          </a:p>
        </p:txBody>
      </p:sp>
      <p:sp>
        <p:nvSpPr>
          <p:cNvPr id="3" name="Tijdelijke aanduiding voor inhoud 2">
            <a:extLst>
              <a:ext uri="{FF2B5EF4-FFF2-40B4-BE49-F238E27FC236}">
                <a16:creationId xmlns:a16="http://schemas.microsoft.com/office/drawing/2014/main" id="{1B011294-1C61-9D4C-AF10-574F8DF2A40A}"/>
              </a:ext>
            </a:extLst>
          </p:cNvPr>
          <p:cNvSpPr>
            <a:spLocks noGrp="1"/>
          </p:cNvSpPr>
          <p:nvPr>
            <p:ph idx="1"/>
          </p:nvPr>
        </p:nvSpPr>
        <p:spPr/>
        <p:txBody>
          <a:bodyPr>
            <a:normAutofit/>
          </a:bodyPr>
          <a:lstStyle/>
          <a:p>
            <a:r>
              <a:rPr lang="nl-NL" sz="2000" dirty="0">
                <a:solidFill>
                  <a:schemeClr val="tx1"/>
                </a:solidFill>
              </a:rPr>
              <a:t>0.00 uur		</a:t>
            </a:r>
            <a:r>
              <a:rPr lang="nl-NL" dirty="0">
                <a:solidFill>
                  <a:schemeClr val="tx1"/>
                </a:solidFill>
              </a:rPr>
              <a:t>Inleiding en doel</a:t>
            </a:r>
            <a:endParaRPr lang="nl-NL" sz="2000" dirty="0">
              <a:solidFill>
                <a:schemeClr val="tx1"/>
              </a:solidFill>
            </a:endParaRPr>
          </a:p>
          <a:p>
            <a:r>
              <a:rPr lang="nl-NL" sz="2000" dirty="0">
                <a:solidFill>
                  <a:schemeClr val="tx1"/>
                </a:solidFill>
              </a:rPr>
              <a:t>0.05 uur 		</a:t>
            </a:r>
            <a:r>
              <a:rPr lang="nl-NL" dirty="0">
                <a:solidFill>
                  <a:schemeClr val="tx1"/>
                </a:solidFill>
              </a:rPr>
              <a:t>Kennistoets</a:t>
            </a:r>
          </a:p>
          <a:p>
            <a:r>
              <a:rPr lang="nl-NL" sz="2000" dirty="0">
                <a:solidFill>
                  <a:schemeClr val="tx1"/>
                </a:solidFill>
              </a:rPr>
              <a:t>0.15 uur		</a:t>
            </a:r>
            <a:r>
              <a:rPr lang="nl-NL" dirty="0">
                <a:solidFill>
                  <a:schemeClr val="tx1"/>
                </a:solidFill>
              </a:rPr>
              <a:t>W</a:t>
            </a:r>
            <a:r>
              <a:rPr lang="nl-NL" sz="2000" dirty="0">
                <a:solidFill>
                  <a:schemeClr val="tx1"/>
                </a:solidFill>
              </a:rPr>
              <a:t>at is </a:t>
            </a:r>
            <a:r>
              <a:rPr lang="nl-NL" dirty="0">
                <a:solidFill>
                  <a:schemeClr val="tx1"/>
                </a:solidFill>
              </a:rPr>
              <a:t>Astma en COPD?</a:t>
            </a:r>
            <a:endParaRPr lang="nl-NL" sz="2000" dirty="0">
              <a:solidFill>
                <a:schemeClr val="tx1"/>
              </a:solidFill>
            </a:endParaRPr>
          </a:p>
          <a:p>
            <a:r>
              <a:rPr lang="nl-NL" sz="2000" dirty="0">
                <a:solidFill>
                  <a:schemeClr val="tx1"/>
                </a:solidFill>
              </a:rPr>
              <a:t>0.</a:t>
            </a:r>
            <a:r>
              <a:rPr lang="nl-NL" dirty="0">
                <a:solidFill>
                  <a:schemeClr val="tx1"/>
                </a:solidFill>
              </a:rPr>
              <a:t>25</a:t>
            </a:r>
            <a:r>
              <a:rPr lang="nl-NL" sz="2000" dirty="0">
                <a:solidFill>
                  <a:schemeClr val="tx1"/>
                </a:solidFill>
              </a:rPr>
              <a:t> uur		Nie</a:t>
            </a:r>
            <a:r>
              <a:rPr lang="nl-NL" dirty="0">
                <a:solidFill>
                  <a:schemeClr val="tx1"/>
                </a:solidFill>
              </a:rPr>
              <a:t>t-m</a:t>
            </a:r>
            <a:r>
              <a:rPr lang="nl-NL" sz="2000" dirty="0">
                <a:solidFill>
                  <a:schemeClr val="tx1"/>
                </a:solidFill>
              </a:rPr>
              <a:t>edicamenteuze adviezen</a:t>
            </a:r>
          </a:p>
          <a:p>
            <a:r>
              <a:rPr lang="nl-NL" sz="2000" dirty="0">
                <a:solidFill>
                  <a:schemeClr val="tx1"/>
                </a:solidFill>
              </a:rPr>
              <a:t>0.</a:t>
            </a:r>
            <a:r>
              <a:rPr lang="nl-NL" dirty="0">
                <a:solidFill>
                  <a:schemeClr val="tx1"/>
                </a:solidFill>
              </a:rPr>
              <a:t>45</a:t>
            </a:r>
            <a:r>
              <a:rPr lang="nl-NL" sz="2000" dirty="0">
                <a:solidFill>
                  <a:schemeClr val="tx1"/>
                </a:solidFill>
              </a:rPr>
              <a:t> uur		Medicamenteuze adviezen</a:t>
            </a:r>
          </a:p>
          <a:p>
            <a:r>
              <a:rPr lang="nl-NL" dirty="0">
                <a:solidFill>
                  <a:schemeClr val="tx1"/>
                </a:solidFill>
              </a:rPr>
              <a:t>1.15</a:t>
            </a:r>
            <a:r>
              <a:rPr lang="nl-NL" sz="2000" dirty="0">
                <a:solidFill>
                  <a:schemeClr val="tx1"/>
                </a:solidFill>
              </a:rPr>
              <a:t> uur		Keuze inhalator en instructies 			</a:t>
            </a:r>
          </a:p>
          <a:p>
            <a:r>
              <a:rPr lang="nl-NL" sz="2000" dirty="0">
                <a:solidFill>
                  <a:schemeClr val="tx1"/>
                </a:solidFill>
              </a:rPr>
              <a:t>1.</a:t>
            </a:r>
            <a:r>
              <a:rPr lang="nl-NL" dirty="0">
                <a:solidFill>
                  <a:schemeClr val="tx1"/>
                </a:solidFill>
              </a:rPr>
              <a:t>30</a:t>
            </a:r>
            <a:r>
              <a:rPr lang="nl-NL" sz="2000" dirty="0">
                <a:solidFill>
                  <a:schemeClr val="tx1"/>
                </a:solidFill>
              </a:rPr>
              <a:t> uur		Afsluiting</a:t>
            </a:r>
          </a:p>
          <a:p>
            <a:endParaRPr lang="nl-NL" sz="2000" dirty="0">
              <a:solidFill>
                <a:schemeClr val="tx1"/>
              </a:solidFill>
            </a:endParaRPr>
          </a:p>
          <a:p>
            <a:r>
              <a:rPr lang="nl-NL" sz="2000" i="1" dirty="0">
                <a:solidFill>
                  <a:schemeClr val="tx1"/>
                </a:solidFill>
              </a:rPr>
              <a:t>Vul hier uw eigen tijdstippen in.</a:t>
            </a:r>
          </a:p>
          <a:p>
            <a:endParaRPr lang="LID4096" dirty="0"/>
          </a:p>
        </p:txBody>
      </p:sp>
    </p:spTree>
    <p:extLst>
      <p:ext uri="{BB962C8B-B14F-4D97-AF65-F5344CB8AC3E}">
        <p14:creationId xmlns:p14="http://schemas.microsoft.com/office/powerpoint/2010/main" val="2191184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E79E57FC-D35A-9F37-231F-D71EEAE84FB7}"/>
              </a:ext>
            </a:extLst>
          </p:cNvPr>
          <p:cNvSpPr>
            <a:spLocks noGrp="1"/>
          </p:cNvSpPr>
          <p:nvPr>
            <p:ph idx="1"/>
          </p:nvPr>
        </p:nvSpPr>
        <p:spPr/>
        <p:txBody>
          <a:bodyPr/>
          <a:lstStyle/>
          <a:p>
            <a:r>
              <a:rPr lang="nl-NL" dirty="0"/>
              <a:t>13.  Welke strategie bevordert therapietrouw bij adolescenten met astma?</a:t>
            </a:r>
          </a:p>
          <a:p>
            <a:r>
              <a:rPr lang="nl-NL" dirty="0"/>
              <a:t>A) Overstappen op een combinatie-inhalator</a:t>
            </a:r>
          </a:p>
          <a:p>
            <a:r>
              <a:rPr lang="nl-NL" dirty="0"/>
              <a:t>B) Gedetailleerde uitleg over de aandoening en medicatie</a:t>
            </a:r>
          </a:p>
          <a:p>
            <a:r>
              <a:rPr lang="nl-NL" dirty="0"/>
              <a:t>C) Verwijzing naar een longarts</a:t>
            </a:r>
          </a:p>
          <a:p>
            <a:r>
              <a:rPr lang="nl-NL" dirty="0"/>
              <a:t>D) Verminderen van medicatiegebruik</a:t>
            </a:r>
          </a:p>
          <a:p>
            <a:endParaRPr lang="LID4096" dirty="0"/>
          </a:p>
        </p:txBody>
      </p:sp>
    </p:spTree>
    <p:extLst>
      <p:ext uri="{BB962C8B-B14F-4D97-AF65-F5344CB8AC3E}">
        <p14:creationId xmlns:p14="http://schemas.microsoft.com/office/powerpoint/2010/main" val="3177726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DF9FF58-2722-33C5-A6C9-B745051E7077}"/>
              </a:ext>
            </a:extLst>
          </p:cNvPr>
          <p:cNvSpPr>
            <a:spLocks noGrp="1"/>
          </p:cNvSpPr>
          <p:nvPr>
            <p:ph idx="1"/>
          </p:nvPr>
        </p:nvSpPr>
        <p:spPr/>
        <p:txBody>
          <a:bodyPr/>
          <a:lstStyle/>
          <a:p>
            <a:r>
              <a:rPr lang="nl-NL" dirty="0"/>
              <a:t>14.  Wat is de belangrijkste factor bij de keuze van een inhalator?</a:t>
            </a:r>
          </a:p>
          <a:p>
            <a:r>
              <a:rPr lang="nl-NL" dirty="0"/>
              <a:t>A) Kleur en ontwerp</a:t>
            </a:r>
          </a:p>
          <a:p>
            <a:r>
              <a:rPr lang="nl-NL" dirty="0"/>
              <a:t>B) Patiëntkenmerken zoals inhalatiekracht en coördinatie</a:t>
            </a:r>
          </a:p>
          <a:p>
            <a:r>
              <a:rPr lang="nl-NL" dirty="0"/>
              <a:t>C) De goedkoopste optie</a:t>
            </a:r>
          </a:p>
          <a:p>
            <a:r>
              <a:rPr lang="nl-NL" dirty="0"/>
              <a:t>D) De beschikbaarheid in de apotheek</a:t>
            </a:r>
          </a:p>
          <a:p>
            <a:endParaRPr lang="LID4096" dirty="0"/>
          </a:p>
        </p:txBody>
      </p:sp>
    </p:spTree>
    <p:extLst>
      <p:ext uri="{BB962C8B-B14F-4D97-AF65-F5344CB8AC3E}">
        <p14:creationId xmlns:p14="http://schemas.microsoft.com/office/powerpoint/2010/main" val="3142094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B55306-ACF4-CAE8-3E92-7A64474BDBF5}"/>
            </a:ext>
          </a:extLst>
        </p:cNvPr>
        <p:cNvGrpSpPr/>
        <p:nvPr/>
      </p:nvGrpSpPr>
      <p:grpSpPr>
        <a:xfrm>
          <a:off x="0" y="0"/>
          <a:ext cx="0" cy="0"/>
          <a:chOff x="0" y="0"/>
          <a:chExt cx="0" cy="0"/>
        </a:xfrm>
      </p:grpSpPr>
      <p:sp>
        <p:nvSpPr>
          <p:cNvPr id="8199" name="Rectangle 8198">
            <a:extLst>
              <a:ext uri="{FF2B5EF4-FFF2-40B4-BE49-F238E27FC236}">
                <a16:creationId xmlns:a16="http://schemas.microsoft.com/office/drawing/2014/main" id="{837EDFCF-98E0-36CF-B420-016881E12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01" name="Rectangle 8200">
            <a:extLst>
              <a:ext uri="{FF2B5EF4-FFF2-40B4-BE49-F238E27FC236}">
                <a16:creationId xmlns:a16="http://schemas.microsoft.com/office/drawing/2014/main" id="{1B770F51-AE10-306D-80D6-883F7402E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203" name="Straight Connector 8202">
            <a:extLst>
              <a:ext uri="{FF2B5EF4-FFF2-40B4-BE49-F238E27FC236}">
                <a16:creationId xmlns:a16="http://schemas.microsoft.com/office/drawing/2014/main" id="{A26315D0-A212-E560-BE19-E9F35ED167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05" name="Rectangle 8204">
            <a:extLst>
              <a:ext uri="{FF2B5EF4-FFF2-40B4-BE49-F238E27FC236}">
                <a16:creationId xmlns:a16="http://schemas.microsoft.com/office/drawing/2014/main" id="{32EA1653-A8AB-60C2-B308-03F3F1BC06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207" name="Straight Connector 8206">
            <a:extLst>
              <a:ext uri="{FF2B5EF4-FFF2-40B4-BE49-F238E27FC236}">
                <a16:creationId xmlns:a16="http://schemas.microsoft.com/office/drawing/2014/main" id="{AF17F28B-E000-313E-F2F6-67D2526170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E4E31495-B705-009C-E29A-5BD6B13B6FF4}"/>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dirty="0" err="1">
                <a:solidFill>
                  <a:schemeClr val="tx1">
                    <a:lumMod val="85000"/>
                    <a:lumOff val="15000"/>
                  </a:schemeClr>
                </a:solidFill>
              </a:rPr>
              <a:t>Einde</a:t>
            </a:r>
            <a:r>
              <a:rPr lang="en-US" sz="8000" dirty="0">
                <a:solidFill>
                  <a:schemeClr val="tx1">
                    <a:lumMod val="85000"/>
                    <a:lumOff val="15000"/>
                  </a:schemeClr>
                </a:solidFill>
              </a:rPr>
              <a:t> </a:t>
            </a:r>
            <a:r>
              <a:rPr lang="en-US" sz="8000" dirty="0" err="1">
                <a:solidFill>
                  <a:schemeClr val="tx1">
                    <a:lumMod val="85000"/>
                    <a:lumOff val="15000"/>
                  </a:schemeClr>
                </a:solidFill>
              </a:rPr>
              <a:t>kennistoets</a:t>
            </a:r>
            <a:r>
              <a:rPr lang="en-US" sz="8000" dirty="0">
                <a:solidFill>
                  <a:schemeClr val="tx1">
                    <a:lumMod val="85000"/>
                    <a:lumOff val="15000"/>
                  </a:schemeClr>
                </a:solidFill>
              </a:rPr>
              <a:t>  </a:t>
            </a:r>
          </a:p>
        </p:txBody>
      </p:sp>
      <p:pic>
        <p:nvPicPr>
          <p:cNvPr id="8194" name="Picture 2" descr="Kennistoets - NTvM">
            <a:extLst>
              <a:ext uri="{FF2B5EF4-FFF2-40B4-BE49-F238E27FC236}">
                <a16:creationId xmlns:a16="http://schemas.microsoft.com/office/drawing/2014/main" id="{5AB5181B-CAF4-AFB1-B4B2-A26F0D3A7C5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9818" y="1499546"/>
            <a:ext cx="2449486" cy="3340208"/>
          </a:xfrm>
          <a:prstGeom prst="rect">
            <a:avLst/>
          </a:prstGeom>
          <a:noFill/>
          <a:extLst>
            <a:ext uri="{909E8E84-426E-40DD-AFC4-6F175D3DCCD1}">
              <a14:hiddenFill xmlns:a14="http://schemas.microsoft.com/office/drawing/2010/main">
                <a:solidFill>
                  <a:srgbClr val="FFFFFF"/>
                </a:solidFill>
              </a14:hiddenFill>
            </a:ext>
          </a:extLst>
        </p:spPr>
      </p:pic>
      <p:sp>
        <p:nvSpPr>
          <p:cNvPr id="8209" name="Rectangle 8208">
            <a:extLst>
              <a:ext uri="{FF2B5EF4-FFF2-40B4-BE49-F238E27FC236}">
                <a16:creationId xmlns:a16="http://schemas.microsoft.com/office/drawing/2014/main" id="{6193CE93-52DA-8769-6242-8B208ABEB1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11" name="Rectangle 8210">
            <a:extLst>
              <a:ext uri="{FF2B5EF4-FFF2-40B4-BE49-F238E27FC236}">
                <a16:creationId xmlns:a16="http://schemas.microsoft.com/office/drawing/2014/main" id="{8F5DE69F-978B-728C-20C7-B40347EDF5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LID4096"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401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46647D-4E51-1C7B-51A8-7D9D2A48BCB5}"/>
              </a:ext>
            </a:extLst>
          </p:cNvPr>
          <p:cNvSpPr>
            <a:spLocks noGrp="1"/>
          </p:cNvSpPr>
          <p:nvPr>
            <p:ph type="title"/>
          </p:nvPr>
        </p:nvSpPr>
        <p:spPr/>
        <p:txBody>
          <a:bodyPr/>
          <a:lstStyle/>
          <a:p>
            <a:r>
              <a:rPr lang="nl-NL" dirty="0"/>
              <a:t>Astma is een ontstekingsziekte</a:t>
            </a:r>
            <a:endParaRPr lang="LID4096" dirty="0"/>
          </a:p>
        </p:txBody>
      </p:sp>
      <p:sp>
        <p:nvSpPr>
          <p:cNvPr id="3" name="Tijdelijke aanduiding voor inhoud 2">
            <a:extLst>
              <a:ext uri="{FF2B5EF4-FFF2-40B4-BE49-F238E27FC236}">
                <a16:creationId xmlns:a16="http://schemas.microsoft.com/office/drawing/2014/main" id="{EA85FE3F-1048-189E-AD44-2D967BCB2C6F}"/>
              </a:ext>
            </a:extLst>
          </p:cNvPr>
          <p:cNvSpPr>
            <a:spLocks noGrp="1"/>
          </p:cNvSpPr>
          <p:nvPr>
            <p:ph idx="1"/>
          </p:nvPr>
        </p:nvSpPr>
        <p:spPr>
          <a:xfrm>
            <a:off x="1097280" y="1845734"/>
            <a:ext cx="10205129" cy="4023360"/>
          </a:xfrm>
        </p:spPr>
        <p:txBody>
          <a:bodyPr>
            <a:normAutofit lnSpcReduction="10000"/>
          </a:bodyPr>
          <a:lstStyle/>
          <a:p>
            <a:r>
              <a:rPr lang="nl-NL" dirty="0"/>
              <a:t>• Aanvalsgewijs optredende, reversibele bronchusobstructie op basis van een verhoogde gevoeligheid van de luchtwegen</a:t>
            </a:r>
          </a:p>
          <a:p>
            <a:r>
              <a:rPr lang="nl-NL" dirty="0"/>
              <a:t>• De klachten kunnen worden uitgelokt door:</a:t>
            </a:r>
          </a:p>
          <a:p>
            <a:pPr lvl="4">
              <a:buFont typeface="Arial" panose="020B0604020202020204" pitchFamily="34" charset="0"/>
              <a:buChar char="•"/>
            </a:pPr>
            <a:r>
              <a:rPr lang="nl-NL" sz="2000" dirty="0">
                <a:solidFill>
                  <a:schemeClr val="tx1"/>
                </a:solidFill>
              </a:rPr>
              <a:t>allergische prikkels (vooral door huisstofmijt en huisdieren);</a:t>
            </a:r>
          </a:p>
          <a:p>
            <a:pPr lvl="4">
              <a:buFont typeface="Arial" panose="020B0604020202020204" pitchFamily="34" charset="0"/>
              <a:buChar char="•"/>
            </a:pPr>
            <a:r>
              <a:rPr lang="nl-NL" sz="2000" dirty="0"/>
              <a:t>niet-allergische prikkels (virale infecties, rook, fijnstof, inspanning, stress).</a:t>
            </a:r>
          </a:p>
          <a:p>
            <a:pPr marL="0" indent="0">
              <a:buNone/>
            </a:pPr>
            <a:r>
              <a:rPr lang="nl-NL" dirty="0"/>
              <a:t>• Goed behandelbaar</a:t>
            </a:r>
            <a:endParaRPr lang="LID4096" dirty="0"/>
          </a:p>
          <a:p>
            <a:pPr marL="0">
              <a:buNone/>
            </a:pPr>
            <a:r>
              <a:rPr lang="nl-NL" dirty="0"/>
              <a:t>• Klachten als: </a:t>
            </a:r>
          </a:p>
          <a:p>
            <a:pPr lvl="4">
              <a:buFont typeface="Arial" panose="020B0604020202020204" pitchFamily="34" charset="0"/>
              <a:buChar char="•"/>
            </a:pPr>
            <a:r>
              <a:rPr lang="nl-NL" sz="2000" dirty="0"/>
              <a:t>Dyspneu</a:t>
            </a:r>
          </a:p>
          <a:p>
            <a:pPr lvl="4">
              <a:buFont typeface="Arial" panose="020B0604020202020204" pitchFamily="34" charset="0"/>
              <a:buChar char="•"/>
            </a:pPr>
            <a:r>
              <a:rPr lang="nl-NL" sz="2000" dirty="0"/>
              <a:t>piepende ademhaling, </a:t>
            </a:r>
          </a:p>
          <a:p>
            <a:pPr lvl="4">
              <a:buFont typeface="Arial" panose="020B0604020202020204" pitchFamily="34" charset="0"/>
              <a:buChar char="•"/>
            </a:pPr>
            <a:r>
              <a:rPr lang="nl-NL" sz="2000" dirty="0"/>
              <a:t>&gt; 3 weken hoesten</a:t>
            </a:r>
          </a:p>
          <a:p>
            <a:pPr lvl="4">
              <a:buFont typeface="Arial" panose="020B0604020202020204" pitchFamily="34" charset="0"/>
              <a:buChar char="•"/>
            </a:pPr>
            <a:r>
              <a:rPr lang="nl-NL" sz="2000" dirty="0"/>
              <a:t>snelle vermoeidheid, kortademigheid bij inspanning of conditievermindering.</a:t>
            </a:r>
          </a:p>
        </p:txBody>
      </p:sp>
    </p:spTree>
    <p:extLst>
      <p:ext uri="{BB962C8B-B14F-4D97-AF65-F5344CB8AC3E}">
        <p14:creationId xmlns:p14="http://schemas.microsoft.com/office/powerpoint/2010/main" val="121640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stma aanval symptomen - Hoe lang duurt een astma aanval?">
            <a:extLst>
              <a:ext uri="{FF2B5EF4-FFF2-40B4-BE49-F238E27FC236}">
                <a16:creationId xmlns:a16="http://schemas.microsoft.com/office/drawing/2014/main" id="{80827E6E-93CB-1D1E-236C-13492784BF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1687" y="694481"/>
            <a:ext cx="7248369" cy="561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282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9B2BC70-B7D6-FE40-C487-9A5AF39FAC12}"/>
              </a:ext>
            </a:extLst>
          </p:cNvPr>
          <p:cNvSpPr>
            <a:spLocks noGrp="1"/>
          </p:cNvSpPr>
          <p:nvPr>
            <p:ph idx="1"/>
          </p:nvPr>
        </p:nvSpPr>
        <p:spPr>
          <a:xfrm>
            <a:off x="1097280" y="1845734"/>
            <a:ext cx="10627874" cy="4023360"/>
          </a:xfrm>
        </p:spPr>
        <p:txBody>
          <a:bodyPr/>
          <a:lstStyle/>
          <a:p>
            <a:r>
              <a:rPr lang="nl-NL" dirty="0"/>
              <a:t>• Doel van de behandeling: een goede astmacontrole:</a:t>
            </a:r>
          </a:p>
          <a:p>
            <a:pPr lvl="2">
              <a:buFont typeface="Arial" panose="020B0604020202020204" pitchFamily="34" charset="0"/>
              <a:buChar char="•"/>
            </a:pPr>
            <a:r>
              <a:rPr lang="nl-NL" sz="2000" dirty="0"/>
              <a:t>het verminderen van klachten</a:t>
            </a:r>
          </a:p>
          <a:p>
            <a:pPr lvl="2">
              <a:buFont typeface="Arial" panose="020B0604020202020204" pitchFamily="34" charset="0"/>
              <a:buChar char="•"/>
            </a:pPr>
            <a:r>
              <a:rPr lang="nl-NL" sz="2000" dirty="0"/>
              <a:t>het risico op longaanvallen verminderen</a:t>
            </a:r>
          </a:p>
          <a:p>
            <a:pPr lvl="2">
              <a:buFont typeface="Arial" panose="020B0604020202020204" pitchFamily="34" charset="0"/>
              <a:buChar char="•"/>
            </a:pPr>
            <a:r>
              <a:rPr lang="nl-NL" sz="2000" dirty="0"/>
              <a:t>beperking in functioneren opheffen</a:t>
            </a:r>
          </a:p>
          <a:p>
            <a:pPr lvl="2">
              <a:buFont typeface="Arial" panose="020B0604020202020204" pitchFamily="34" charset="0"/>
              <a:buChar char="•"/>
            </a:pPr>
            <a:r>
              <a:rPr lang="nl-NL" sz="2000" dirty="0"/>
              <a:t>persisterende luchtwegobstructie minimaliseren</a:t>
            </a:r>
          </a:p>
          <a:p>
            <a:pPr lvl="2">
              <a:buFont typeface="Arial" panose="020B0604020202020204" pitchFamily="34" charset="0"/>
              <a:buChar char="•"/>
            </a:pPr>
            <a:r>
              <a:rPr lang="nl-NL" sz="2000" dirty="0"/>
              <a:t>mortaliteit verminderen</a:t>
            </a:r>
            <a:r>
              <a:rPr lang="nl-NL" sz="2000" dirty="0">
                <a:solidFill>
                  <a:srgbClr val="FF0000"/>
                </a:solidFill>
              </a:rPr>
              <a:t> </a:t>
            </a:r>
          </a:p>
          <a:p>
            <a:pPr lvl="2">
              <a:buFont typeface="Arial" panose="020B0604020202020204" pitchFamily="34" charset="0"/>
              <a:buChar char="•"/>
            </a:pPr>
            <a:r>
              <a:rPr lang="nl-NL" sz="2000" dirty="0"/>
              <a:t>bijwerkingen van medicatie beperken; aangepast aan de persoonlijke behandeldoelen.</a:t>
            </a:r>
          </a:p>
          <a:p>
            <a:r>
              <a:rPr lang="nl-NL" dirty="0"/>
              <a:t>• Maak bij ieder vervolgconsult onderscheid tussen goede en onvoldoende astmacontrole.</a:t>
            </a:r>
          </a:p>
          <a:p>
            <a:r>
              <a:rPr lang="nl-NL" dirty="0"/>
              <a:t>• Gebruik hiervoor een vragenlijst ACQ6 (afwijkend bij score ≥ 0,75) of ACT (afwijkend bij score &lt; 20).</a:t>
            </a:r>
          </a:p>
          <a:p>
            <a:endParaRPr lang="LID4096" dirty="0"/>
          </a:p>
        </p:txBody>
      </p:sp>
    </p:spTree>
    <p:extLst>
      <p:ext uri="{BB962C8B-B14F-4D97-AF65-F5344CB8AC3E}">
        <p14:creationId xmlns:p14="http://schemas.microsoft.com/office/powerpoint/2010/main" val="3651929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11" name="Rectangle 10">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cxnSp>
        <p:nvCxnSpPr>
          <p:cNvPr id="13" name="Straight Connector 12">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15746F23-6A4C-4A1F-A0CE-A0C8537D5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4D45B45-CB08-3833-FB83-4AA41CB0B9F6}"/>
              </a:ext>
            </a:extLst>
          </p:cNvPr>
          <p:cNvSpPr>
            <a:spLocks noGrp="1"/>
          </p:cNvSpPr>
          <p:nvPr>
            <p:ph type="title"/>
          </p:nvPr>
        </p:nvSpPr>
        <p:spPr>
          <a:xfrm>
            <a:off x="6225310" y="639097"/>
            <a:ext cx="5317762" cy="3686015"/>
          </a:xfrm>
        </p:spPr>
        <p:txBody>
          <a:bodyPr vert="horz" lIns="91440" tIns="45720" rIns="91440" bIns="45720" rtlCol="0" anchor="b">
            <a:normAutofit/>
          </a:bodyPr>
          <a:lstStyle/>
          <a:p>
            <a:r>
              <a:rPr lang="en-US" sz="6600" dirty="0" err="1">
                <a:solidFill>
                  <a:schemeClr val="tx1">
                    <a:lumMod val="85000"/>
                    <a:lumOff val="15000"/>
                  </a:schemeClr>
                </a:solidFill>
              </a:rPr>
              <a:t>Vragenlijst</a:t>
            </a:r>
            <a:r>
              <a:rPr lang="en-US" sz="6600" dirty="0">
                <a:solidFill>
                  <a:schemeClr val="tx1">
                    <a:lumMod val="85000"/>
                    <a:lumOff val="15000"/>
                  </a:schemeClr>
                </a:solidFill>
              </a:rPr>
              <a:t> ACQ</a:t>
            </a:r>
          </a:p>
        </p:txBody>
      </p:sp>
      <p:pic>
        <p:nvPicPr>
          <p:cNvPr id="4" name="Afbeelding 3" descr="Afbeelding met tekst, schermopname, software, nummer&#10;&#10;Automatisch gegenereerde beschrijving">
            <a:extLst>
              <a:ext uri="{FF2B5EF4-FFF2-40B4-BE49-F238E27FC236}">
                <a16:creationId xmlns:a16="http://schemas.microsoft.com/office/drawing/2014/main" id="{9AD7797B-DD94-0728-BC8A-988439C83FE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076" t="17186" r="41645" b="6808"/>
          <a:stretch/>
        </p:blipFill>
        <p:spPr bwMode="auto">
          <a:xfrm>
            <a:off x="2189747" y="343614"/>
            <a:ext cx="3427147" cy="5796196"/>
          </a:xfrm>
          <a:prstGeom prst="rect">
            <a:avLst/>
          </a:prstGeom>
          <a:extLst>
            <a:ext uri="{53640926-AAD7-44D8-BBD7-CCE9431645EC}">
              <a14:shadowObscured xmlns:a14="http://schemas.microsoft.com/office/drawing/2010/main"/>
            </a:ext>
          </a:extLst>
        </p:spPr>
      </p:pic>
      <p:cxnSp>
        <p:nvCxnSpPr>
          <p:cNvPr id="17" name="Straight Connector 16">
            <a:extLst>
              <a:ext uri="{FF2B5EF4-FFF2-40B4-BE49-F238E27FC236}">
                <a16:creationId xmlns:a16="http://schemas.microsoft.com/office/drawing/2014/main" id="{D9BFE64E-CCE4-4F62-BB14-C7028756C8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87CC7517-DC26-4B88-BF95-5D09F3E93E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21" name="Rectangle 20">
            <a:extLst>
              <a:ext uri="{FF2B5EF4-FFF2-40B4-BE49-F238E27FC236}">
                <a16:creationId xmlns:a16="http://schemas.microsoft.com/office/drawing/2014/main" id="{D87C466A-2605-4E25-9E19-8E277E2EA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2611990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170751-B5D2-CF36-0994-740B98093B9D}"/>
              </a:ext>
            </a:extLst>
          </p:cNvPr>
          <p:cNvSpPr>
            <a:spLocks noGrp="1"/>
          </p:cNvSpPr>
          <p:nvPr>
            <p:ph type="title"/>
          </p:nvPr>
        </p:nvSpPr>
        <p:spPr/>
        <p:txBody>
          <a:bodyPr/>
          <a:lstStyle/>
          <a:p>
            <a:r>
              <a:rPr lang="en-GB" dirty="0"/>
              <a:t>COPD</a:t>
            </a:r>
            <a:endParaRPr lang="LID4096" dirty="0"/>
          </a:p>
        </p:txBody>
      </p:sp>
      <p:sp>
        <p:nvSpPr>
          <p:cNvPr id="3" name="Tijdelijke aanduiding voor inhoud 2">
            <a:extLst>
              <a:ext uri="{FF2B5EF4-FFF2-40B4-BE49-F238E27FC236}">
                <a16:creationId xmlns:a16="http://schemas.microsoft.com/office/drawing/2014/main" id="{449E1F47-693C-0753-4A39-C64CB8BE2CB3}"/>
              </a:ext>
            </a:extLst>
          </p:cNvPr>
          <p:cNvSpPr>
            <a:spLocks noGrp="1"/>
          </p:cNvSpPr>
          <p:nvPr>
            <p:ph idx="1"/>
          </p:nvPr>
        </p:nvSpPr>
        <p:spPr/>
        <p:txBody>
          <a:bodyPr/>
          <a:lstStyle/>
          <a:p>
            <a:r>
              <a:rPr lang="nl-NL" dirty="0"/>
              <a:t>• </a:t>
            </a:r>
            <a:r>
              <a:rPr lang="en-GB" dirty="0"/>
              <a:t>Chronic Obstructive Pulmonary Disease (</a:t>
            </a:r>
            <a:r>
              <a:rPr lang="en-GB" dirty="0" err="1"/>
              <a:t>Chronische</a:t>
            </a:r>
            <a:r>
              <a:rPr lang="en-GB" dirty="0"/>
              <a:t> </a:t>
            </a:r>
            <a:r>
              <a:rPr lang="en-GB" dirty="0" err="1"/>
              <a:t>Obstructieve</a:t>
            </a:r>
            <a:r>
              <a:rPr lang="en-GB" dirty="0"/>
              <a:t> Long </a:t>
            </a:r>
            <a:r>
              <a:rPr lang="en-GB" dirty="0" err="1"/>
              <a:t>Ziekte</a:t>
            </a:r>
            <a:r>
              <a:rPr lang="en-GB" dirty="0"/>
              <a:t>)</a:t>
            </a:r>
          </a:p>
          <a:p>
            <a:r>
              <a:rPr lang="nl-NL" dirty="0"/>
              <a:t>• Bronchiën zijn steeds ontstoken</a:t>
            </a:r>
          </a:p>
          <a:p>
            <a:r>
              <a:rPr lang="nl-NL" dirty="0"/>
              <a:t>• Lichaam maakt meer slijm aan</a:t>
            </a:r>
            <a:r>
              <a:rPr lang="en-GB" dirty="0"/>
              <a:t> </a:t>
            </a:r>
            <a:r>
              <a:rPr lang="en-GB" dirty="0">
                <a:sym typeface="Wingdings" panose="05000000000000000000" pitchFamily="2" charset="2"/>
              </a:rPr>
              <a:t> </a:t>
            </a:r>
            <a:r>
              <a:rPr lang="en-GB" dirty="0" err="1">
                <a:sym typeface="Wingdings" panose="05000000000000000000" pitchFamily="2" charset="2"/>
              </a:rPr>
              <a:t>ademhalen</a:t>
            </a:r>
            <a:r>
              <a:rPr lang="en-GB" dirty="0">
                <a:sym typeface="Wingdings" panose="05000000000000000000" pitchFamily="2" charset="2"/>
              </a:rPr>
              <a:t> </a:t>
            </a:r>
            <a:r>
              <a:rPr lang="en-GB" dirty="0" err="1">
                <a:sym typeface="Wingdings" panose="05000000000000000000" pitchFamily="2" charset="2"/>
              </a:rPr>
              <a:t>wordt</a:t>
            </a:r>
            <a:r>
              <a:rPr lang="en-GB" dirty="0">
                <a:sym typeface="Wingdings" panose="05000000000000000000" pitchFamily="2" charset="2"/>
              </a:rPr>
              <a:t> </a:t>
            </a:r>
            <a:r>
              <a:rPr lang="en-GB" dirty="0" err="1">
                <a:sym typeface="Wingdings" panose="05000000000000000000" pitchFamily="2" charset="2"/>
              </a:rPr>
              <a:t>lastiger</a:t>
            </a:r>
            <a:endParaRPr lang="en-GB" dirty="0">
              <a:sym typeface="Wingdings" panose="05000000000000000000" pitchFamily="2" charset="2"/>
            </a:endParaRPr>
          </a:p>
          <a:p>
            <a:endParaRPr lang="en-GB" dirty="0">
              <a:sym typeface="Wingdings" panose="05000000000000000000" pitchFamily="2" charset="2"/>
            </a:endParaRPr>
          </a:p>
          <a:p>
            <a:r>
              <a:rPr lang="nl-NL" dirty="0"/>
              <a:t>• Ontstaan klachten als:</a:t>
            </a:r>
          </a:p>
          <a:p>
            <a:pPr lvl="1">
              <a:buFont typeface="Arial" panose="020B0604020202020204" pitchFamily="34" charset="0"/>
              <a:buChar char="•"/>
            </a:pPr>
            <a:r>
              <a:rPr lang="nl-NL" dirty="0"/>
              <a:t>Toename van kortademigheid</a:t>
            </a:r>
          </a:p>
          <a:p>
            <a:pPr lvl="1">
              <a:buFont typeface="Arial" panose="020B0604020202020204" pitchFamily="34" charset="0"/>
              <a:buChar char="•"/>
            </a:pPr>
            <a:r>
              <a:rPr lang="nl-NL" dirty="0"/>
              <a:t>Meer slijmproductie </a:t>
            </a:r>
          </a:p>
          <a:p>
            <a:pPr lvl="1">
              <a:buFont typeface="Arial" panose="020B0604020202020204" pitchFamily="34" charset="0"/>
              <a:buChar char="•"/>
            </a:pPr>
            <a:r>
              <a:rPr lang="nl-NL" dirty="0"/>
              <a:t>Ernstigere en langdurigere klachten.</a:t>
            </a:r>
          </a:p>
        </p:txBody>
      </p:sp>
      <p:pic>
        <p:nvPicPr>
          <p:cNvPr id="3074" name="Picture 2" descr="COPD en roken - Verband tussen COPD en roken">
            <a:extLst>
              <a:ext uri="{FF2B5EF4-FFF2-40B4-BE49-F238E27FC236}">
                <a16:creationId xmlns:a16="http://schemas.microsoft.com/office/drawing/2014/main" id="{85EE1E07-0937-9E48-DE1E-32816A6FCB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3157" y="3160939"/>
            <a:ext cx="3695700" cy="298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36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ECF315-C1BE-5910-406E-AE0AED95B82B}"/>
              </a:ext>
            </a:extLst>
          </p:cNvPr>
          <p:cNvSpPr>
            <a:spLocks noGrp="1"/>
          </p:cNvSpPr>
          <p:nvPr>
            <p:ph type="title"/>
          </p:nvPr>
        </p:nvSpPr>
        <p:spPr/>
        <p:txBody>
          <a:bodyPr/>
          <a:lstStyle/>
          <a:p>
            <a:r>
              <a:rPr lang="en-GB" dirty="0" err="1"/>
              <a:t>Verschil</a:t>
            </a:r>
            <a:r>
              <a:rPr lang="en-GB" dirty="0"/>
              <a:t> </a:t>
            </a:r>
            <a:r>
              <a:rPr lang="en-GB" dirty="0" err="1"/>
              <a:t>Astma</a:t>
            </a:r>
            <a:r>
              <a:rPr lang="en-GB" dirty="0"/>
              <a:t> </a:t>
            </a:r>
            <a:r>
              <a:rPr lang="en-GB" dirty="0" err="1"/>
              <a:t>en</a:t>
            </a:r>
            <a:r>
              <a:rPr lang="en-GB" dirty="0"/>
              <a:t> COPD</a:t>
            </a:r>
            <a:endParaRPr lang="LID4096" dirty="0"/>
          </a:p>
        </p:txBody>
      </p:sp>
      <p:graphicFrame>
        <p:nvGraphicFramePr>
          <p:cNvPr id="7" name="Tabel 6">
            <a:extLst>
              <a:ext uri="{FF2B5EF4-FFF2-40B4-BE49-F238E27FC236}">
                <a16:creationId xmlns:a16="http://schemas.microsoft.com/office/drawing/2014/main" id="{3CB9F902-1CE1-C234-6E7C-38573659FD89}"/>
              </a:ext>
            </a:extLst>
          </p:cNvPr>
          <p:cNvGraphicFramePr>
            <a:graphicFrameLocks noGrp="1"/>
          </p:cNvGraphicFramePr>
          <p:nvPr>
            <p:extLst>
              <p:ext uri="{D42A27DB-BD31-4B8C-83A1-F6EECF244321}">
                <p14:modId xmlns:p14="http://schemas.microsoft.com/office/powerpoint/2010/main" val="181132294"/>
              </p:ext>
            </p:extLst>
          </p:nvPr>
        </p:nvGraphicFramePr>
        <p:xfrm>
          <a:off x="1892515" y="1876844"/>
          <a:ext cx="7809424" cy="4291482"/>
        </p:xfrm>
        <a:graphic>
          <a:graphicData uri="http://schemas.openxmlformats.org/drawingml/2006/table">
            <a:tbl>
              <a:tblPr firstRow="1" bandRow="1">
                <a:tableStyleId>{5C22544A-7EE6-4342-B048-85BDC9FD1C3A}</a:tableStyleId>
              </a:tblPr>
              <a:tblGrid>
                <a:gridCol w="3904712">
                  <a:extLst>
                    <a:ext uri="{9D8B030D-6E8A-4147-A177-3AD203B41FA5}">
                      <a16:colId xmlns:a16="http://schemas.microsoft.com/office/drawing/2014/main" val="3497527083"/>
                    </a:ext>
                  </a:extLst>
                </a:gridCol>
                <a:gridCol w="3904712">
                  <a:extLst>
                    <a:ext uri="{9D8B030D-6E8A-4147-A177-3AD203B41FA5}">
                      <a16:colId xmlns:a16="http://schemas.microsoft.com/office/drawing/2014/main" val="3813796354"/>
                    </a:ext>
                  </a:extLst>
                </a:gridCol>
              </a:tblGrid>
              <a:tr h="457340">
                <a:tc>
                  <a:txBody>
                    <a:bodyPr/>
                    <a:lstStyle/>
                    <a:p>
                      <a:r>
                        <a:rPr lang="en-GB"/>
                        <a:t>Astma</a:t>
                      </a:r>
                      <a:endParaRPr lang="LID4096" dirty="0"/>
                    </a:p>
                  </a:txBody>
                  <a:tcPr>
                    <a:solidFill>
                      <a:schemeClr val="accent2">
                        <a:lumMod val="40000"/>
                        <a:lumOff val="60000"/>
                      </a:schemeClr>
                    </a:solidFill>
                  </a:tcPr>
                </a:tc>
                <a:tc>
                  <a:txBody>
                    <a:bodyPr/>
                    <a:lstStyle/>
                    <a:p>
                      <a:r>
                        <a:rPr lang="en-GB" dirty="0"/>
                        <a:t>COPD</a:t>
                      </a:r>
                      <a:endParaRPr lang="LID4096" dirty="0"/>
                    </a:p>
                  </a:txBody>
                  <a:tcPr>
                    <a:solidFill>
                      <a:schemeClr val="accent2">
                        <a:lumMod val="40000"/>
                        <a:lumOff val="60000"/>
                      </a:schemeClr>
                    </a:solidFill>
                  </a:tcPr>
                </a:tc>
                <a:extLst>
                  <a:ext uri="{0D108BD9-81ED-4DB2-BD59-A6C34878D82A}">
                    <a16:rowId xmlns:a16="http://schemas.microsoft.com/office/drawing/2014/main" val="4178299497"/>
                  </a:ext>
                </a:extLst>
              </a:tr>
              <a:tr h="789382">
                <a:tc>
                  <a:txBody>
                    <a:bodyPr/>
                    <a:lstStyle/>
                    <a:p>
                      <a:r>
                        <a:rPr lang="nl-NL" dirty="0"/>
                        <a:t>Aanvalsgewijs: klachten komen en gaan, soms lange klachtenvrije periodes.</a:t>
                      </a:r>
                      <a:endParaRPr lang="LID4096" dirty="0"/>
                    </a:p>
                  </a:txBody>
                  <a:tcPr/>
                </a:tc>
                <a:tc>
                  <a:txBody>
                    <a:bodyPr/>
                    <a:lstStyle/>
                    <a:p>
                      <a:r>
                        <a:rPr lang="nl-NL"/>
                        <a:t>Progressief: exacerbaties nemen toe naarmate de ziekte vordert.</a:t>
                      </a:r>
                      <a:endParaRPr lang="LID4096" dirty="0"/>
                    </a:p>
                  </a:txBody>
                  <a:tcPr/>
                </a:tc>
                <a:extLst>
                  <a:ext uri="{0D108BD9-81ED-4DB2-BD59-A6C34878D82A}">
                    <a16:rowId xmlns:a16="http://schemas.microsoft.com/office/drawing/2014/main" val="4106379335"/>
                  </a:ext>
                </a:extLst>
              </a:tr>
              <a:tr h="1127689">
                <a:tc>
                  <a:txBody>
                    <a:bodyPr/>
                    <a:lstStyle/>
                    <a:p>
                      <a:r>
                        <a:rPr lang="nl-NL"/>
                        <a:t>Allergenen (bijv. pollen), koude lucht, inspanning, emoties, rook.</a:t>
                      </a:r>
                      <a:endParaRPr lang="LID4096" dirty="0"/>
                    </a:p>
                  </a:txBody>
                  <a:tcPr/>
                </a:tc>
                <a:tc>
                  <a:txBody>
                    <a:bodyPr/>
                    <a:lstStyle/>
                    <a:p>
                      <a:r>
                        <a:rPr lang="nl-NL" dirty="0"/>
                        <a:t>Infecties (virussen/bacteriën), luchtvervuiling, onvoldoende therapietrouw.</a:t>
                      </a:r>
                      <a:endParaRPr lang="LID4096" dirty="0"/>
                    </a:p>
                  </a:txBody>
                  <a:tcPr/>
                </a:tc>
                <a:extLst>
                  <a:ext uri="{0D108BD9-81ED-4DB2-BD59-A6C34878D82A}">
                    <a16:rowId xmlns:a16="http://schemas.microsoft.com/office/drawing/2014/main" val="2504974415"/>
                  </a:ext>
                </a:extLst>
              </a:tr>
              <a:tr h="1127689">
                <a:tc>
                  <a:txBody>
                    <a:bodyPr/>
                    <a:lstStyle/>
                    <a:p>
                      <a:r>
                        <a:rPr lang="nl-NL"/>
                        <a:t>Acute piepende ademhaling, benauwdheid, hoesten, snelle verbetering met medicatie.</a:t>
                      </a:r>
                      <a:endParaRPr lang="LID4096" dirty="0"/>
                    </a:p>
                  </a:txBody>
                  <a:tcPr/>
                </a:tc>
                <a:tc>
                  <a:txBody>
                    <a:bodyPr/>
                    <a:lstStyle/>
                    <a:p>
                      <a:r>
                        <a:rPr lang="nl-NL" dirty="0"/>
                        <a:t>Toename van kortademigheid, meer slijmproductie, ernstigere en langdurigere klachten.</a:t>
                      </a:r>
                      <a:endParaRPr lang="LID4096" dirty="0"/>
                    </a:p>
                  </a:txBody>
                  <a:tcPr/>
                </a:tc>
                <a:extLst>
                  <a:ext uri="{0D108BD9-81ED-4DB2-BD59-A6C34878D82A}">
                    <a16:rowId xmlns:a16="http://schemas.microsoft.com/office/drawing/2014/main" val="3363897869"/>
                  </a:ext>
                </a:extLst>
              </a:tr>
              <a:tr h="789382">
                <a:tc>
                  <a:txBody>
                    <a:bodyPr/>
                    <a:lstStyle/>
                    <a:p>
                      <a:r>
                        <a:rPr lang="nl-NL"/>
                        <a:t>Klachten verbeteren snel na behandeling.</a:t>
                      </a:r>
                      <a:endParaRPr lang="LID4096" dirty="0"/>
                    </a:p>
                  </a:txBody>
                  <a:tcPr/>
                </a:tc>
                <a:tc>
                  <a:txBody>
                    <a:bodyPr/>
                    <a:lstStyle/>
                    <a:p>
                      <a:r>
                        <a:rPr lang="nl-NL" dirty="0"/>
                        <a:t>Klachten zijn vaak minder goed reversibel, zelfs na behandeling.</a:t>
                      </a:r>
                      <a:endParaRPr lang="LID4096" dirty="0"/>
                    </a:p>
                  </a:txBody>
                  <a:tcPr/>
                </a:tc>
                <a:extLst>
                  <a:ext uri="{0D108BD9-81ED-4DB2-BD59-A6C34878D82A}">
                    <a16:rowId xmlns:a16="http://schemas.microsoft.com/office/drawing/2014/main" val="3662279167"/>
                  </a:ext>
                </a:extLst>
              </a:tr>
            </a:tbl>
          </a:graphicData>
        </a:graphic>
      </p:graphicFrame>
    </p:spTree>
    <p:extLst>
      <p:ext uri="{BB962C8B-B14F-4D97-AF65-F5344CB8AC3E}">
        <p14:creationId xmlns:p14="http://schemas.microsoft.com/office/powerpoint/2010/main" val="16824520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45492A-8225-A337-9F8A-C5B64B3B19E2}"/>
              </a:ext>
            </a:extLst>
          </p:cNvPr>
          <p:cNvSpPr>
            <a:spLocks noGrp="1"/>
          </p:cNvSpPr>
          <p:nvPr>
            <p:ph type="title"/>
          </p:nvPr>
        </p:nvSpPr>
        <p:spPr/>
        <p:txBody>
          <a:bodyPr/>
          <a:lstStyle/>
          <a:p>
            <a:r>
              <a:rPr lang="en-GB" dirty="0"/>
              <a:t>Niet-medicamenteuze adviezen</a:t>
            </a:r>
            <a:endParaRPr lang="LID4096" dirty="0"/>
          </a:p>
        </p:txBody>
      </p:sp>
      <p:sp>
        <p:nvSpPr>
          <p:cNvPr id="6" name="Tijdelijke aanduiding voor inhoud 5">
            <a:extLst>
              <a:ext uri="{FF2B5EF4-FFF2-40B4-BE49-F238E27FC236}">
                <a16:creationId xmlns:a16="http://schemas.microsoft.com/office/drawing/2014/main" id="{3ABE6AFC-3E96-F030-19F9-BCFD6F275D46}"/>
              </a:ext>
            </a:extLst>
          </p:cNvPr>
          <p:cNvSpPr>
            <a:spLocks noGrp="1"/>
          </p:cNvSpPr>
          <p:nvPr>
            <p:ph idx="1"/>
          </p:nvPr>
        </p:nvSpPr>
        <p:spPr/>
        <p:txBody>
          <a:bodyPr/>
          <a:lstStyle/>
          <a:p>
            <a:pPr>
              <a:buFont typeface="Arial" panose="020B0604020202020204" pitchFamily="34" charset="0"/>
              <a:buChar char="•"/>
            </a:pPr>
            <a:r>
              <a:rPr lang="en-GB" dirty="0"/>
              <a:t> </a:t>
            </a:r>
            <a:r>
              <a:rPr lang="en-GB" dirty="0" err="1"/>
              <a:t>Bespreek</a:t>
            </a:r>
            <a:r>
              <a:rPr lang="en-GB" dirty="0"/>
              <a:t> </a:t>
            </a:r>
            <a:r>
              <a:rPr lang="en-GB" dirty="0" err="1"/>
              <a:t>aard</a:t>
            </a:r>
            <a:r>
              <a:rPr lang="en-GB" dirty="0"/>
              <a:t>, </a:t>
            </a:r>
            <a:r>
              <a:rPr lang="en-GB" dirty="0" err="1"/>
              <a:t>oorzaak</a:t>
            </a:r>
            <a:r>
              <a:rPr lang="en-GB" dirty="0"/>
              <a:t> </a:t>
            </a:r>
            <a:r>
              <a:rPr lang="en-GB" dirty="0" err="1"/>
              <a:t>en</a:t>
            </a:r>
            <a:r>
              <a:rPr lang="en-GB" dirty="0"/>
              <a:t> prognose. </a:t>
            </a:r>
          </a:p>
          <a:p>
            <a:pPr>
              <a:buFont typeface="Arial" panose="020B0604020202020204" pitchFamily="34" charset="0"/>
              <a:buChar char="•"/>
            </a:pPr>
            <a:r>
              <a:rPr lang="en-GB" dirty="0"/>
              <a:t> </a:t>
            </a:r>
            <a:r>
              <a:rPr lang="en-GB" dirty="0" err="1"/>
              <a:t>Adviseer</a:t>
            </a:r>
            <a:r>
              <a:rPr lang="en-GB" dirty="0"/>
              <a:t> </a:t>
            </a:r>
            <a:r>
              <a:rPr lang="en-GB" dirty="0" err="1"/>
              <a:t>prikkels</a:t>
            </a:r>
            <a:r>
              <a:rPr lang="en-GB" dirty="0"/>
              <a:t> die </a:t>
            </a:r>
            <a:r>
              <a:rPr lang="en-GB" dirty="0" err="1"/>
              <a:t>klachten</a:t>
            </a:r>
            <a:r>
              <a:rPr lang="en-GB" dirty="0"/>
              <a:t> </a:t>
            </a:r>
            <a:r>
              <a:rPr lang="en-GB" dirty="0" err="1"/>
              <a:t>uitlokken</a:t>
            </a:r>
            <a:r>
              <a:rPr lang="en-GB" dirty="0"/>
              <a:t> </a:t>
            </a:r>
            <a:r>
              <a:rPr lang="en-GB" dirty="0" err="1"/>
              <a:t>te</a:t>
            </a:r>
            <a:r>
              <a:rPr lang="en-GB" dirty="0"/>
              <a:t> </a:t>
            </a:r>
            <a:r>
              <a:rPr lang="en-GB" dirty="0" err="1"/>
              <a:t>vermijden</a:t>
            </a:r>
            <a:r>
              <a:rPr lang="en-GB" dirty="0"/>
              <a:t>.</a:t>
            </a:r>
          </a:p>
          <a:p>
            <a:pPr>
              <a:buFont typeface="Arial" panose="020B0604020202020204" pitchFamily="34" charset="0"/>
              <a:buChar char="•"/>
            </a:pPr>
            <a:r>
              <a:rPr lang="en-GB" dirty="0"/>
              <a:t>  </a:t>
            </a:r>
            <a:r>
              <a:rPr lang="en-GB" dirty="0" err="1"/>
              <a:t>Geef</a:t>
            </a:r>
            <a:r>
              <a:rPr lang="en-GB" dirty="0"/>
              <a:t> </a:t>
            </a:r>
            <a:r>
              <a:rPr lang="en-GB" dirty="0" err="1"/>
              <a:t>rokers</a:t>
            </a:r>
            <a:r>
              <a:rPr lang="en-GB" dirty="0"/>
              <a:t> </a:t>
            </a:r>
            <a:r>
              <a:rPr lang="en-GB" dirty="0" err="1"/>
              <a:t>een</a:t>
            </a:r>
            <a:r>
              <a:rPr lang="en-GB" dirty="0"/>
              <a:t> ‘</a:t>
            </a:r>
            <a:r>
              <a:rPr lang="en-GB" dirty="0" err="1"/>
              <a:t>stoppen</a:t>
            </a:r>
            <a:r>
              <a:rPr lang="en-GB" dirty="0"/>
              <a:t> met </a:t>
            </a:r>
            <a:r>
              <a:rPr lang="en-GB" dirty="0" err="1"/>
              <a:t>roken</a:t>
            </a:r>
            <a:r>
              <a:rPr lang="en-GB" dirty="0"/>
              <a:t>’-</a:t>
            </a:r>
            <a:r>
              <a:rPr lang="en-GB" dirty="0" err="1"/>
              <a:t>advies</a:t>
            </a:r>
            <a:r>
              <a:rPr lang="en-GB" dirty="0"/>
              <a:t>, </a:t>
            </a:r>
            <a:r>
              <a:rPr lang="en-GB" dirty="0" err="1"/>
              <a:t>adviseer</a:t>
            </a:r>
            <a:r>
              <a:rPr lang="en-GB" dirty="0"/>
              <a:t> </a:t>
            </a:r>
            <a:r>
              <a:rPr lang="en-GB" dirty="0" err="1"/>
              <a:t>een</a:t>
            </a:r>
            <a:r>
              <a:rPr lang="en-GB" dirty="0"/>
              <a:t> </a:t>
            </a:r>
            <a:r>
              <a:rPr lang="en-GB" dirty="0" err="1"/>
              <a:t>gestructureerde</a:t>
            </a:r>
            <a:r>
              <a:rPr lang="en-GB" dirty="0"/>
              <a:t> </a:t>
            </a:r>
            <a:r>
              <a:rPr lang="en-GB" dirty="0" err="1"/>
              <a:t>aanpak</a:t>
            </a:r>
            <a:r>
              <a:rPr lang="en-GB" dirty="0"/>
              <a:t> </a:t>
            </a:r>
            <a:r>
              <a:rPr lang="en-GB" dirty="0" err="1"/>
              <a:t>en</a:t>
            </a:r>
            <a:r>
              <a:rPr lang="en-GB" dirty="0"/>
              <a:t> </a:t>
            </a:r>
            <a:r>
              <a:rPr lang="en-GB" dirty="0" err="1"/>
              <a:t>bied</a:t>
            </a:r>
            <a:r>
              <a:rPr lang="en-GB" dirty="0"/>
              <a:t> </a:t>
            </a:r>
            <a:r>
              <a:rPr lang="en-GB" dirty="0" err="1"/>
              <a:t>intensieve</a:t>
            </a:r>
            <a:r>
              <a:rPr lang="en-GB" dirty="0"/>
              <a:t> </a:t>
            </a:r>
            <a:r>
              <a:rPr lang="en-GB" dirty="0" err="1"/>
              <a:t>begeleiding</a:t>
            </a:r>
            <a:r>
              <a:rPr lang="en-GB" dirty="0"/>
              <a:t>.</a:t>
            </a:r>
          </a:p>
          <a:p>
            <a:pPr>
              <a:buFont typeface="Arial" panose="020B0604020202020204" pitchFamily="34" charset="0"/>
              <a:buChar char="•"/>
            </a:pPr>
            <a:r>
              <a:rPr lang="en-GB" dirty="0"/>
              <a:t> Raad </a:t>
            </a:r>
            <a:r>
              <a:rPr lang="en-GB" dirty="0" err="1"/>
              <a:t>meeroken</a:t>
            </a:r>
            <a:r>
              <a:rPr lang="en-GB" dirty="0"/>
              <a:t> </a:t>
            </a:r>
            <a:r>
              <a:rPr lang="en-GB" dirty="0" err="1"/>
              <a:t>en</a:t>
            </a:r>
            <a:r>
              <a:rPr lang="en-GB" dirty="0"/>
              <a:t> het </a:t>
            </a:r>
            <a:r>
              <a:rPr lang="en-GB" dirty="0" err="1"/>
              <a:t>gebruik</a:t>
            </a:r>
            <a:r>
              <a:rPr lang="en-GB" dirty="0"/>
              <a:t> van e-</a:t>
            </a:r>
            <a:r>
              <a:rPr lang="en-GB" dirty="0" err="1"/>
              <a:t>sigaretten</a:t>
            </a:r>
            <a:r>
              <a:rPr lang="en-GB" dirty="0"/>
              <a:t> </a:t>
            </a:r>
            <a:r>
              <a:rPr lang="en-GB" dirty="0" err="1"/>
              <a:t>af</a:t>
            </a:r>
            <a:r>
              <a:rPr lang="en-GB" dirty="0"/>
              <a:t>. </a:t>
            </a:r>
          </a:p>
          <a:p>
            <a:pPr>
              <a:buFont typeface="Arial" panose="020B0604020202020204" pitchFamily="34" charset="0"/>
              <a:buChar char="•"/>
            </a:pPr>
            <a:r>
              <a:rPr lang="en-GB" dirty="0"/>
              <a:t> </a:t>
            </a:r>
            <a:r>
              <a:rPr lang="en-GB" dirty="0" err="1"/>
              <a:t>Adviseer</a:t>
            </a:r>
            <a:r>
              <a:rPr lang="en-GB" dirty="0"/>
              <a:t> </a:t>
            </a:r>
            <a:r>
              <a:rPr lang="en-GB" dirty="0" err="1"/>
              <a:t>dagelijks</a:t>
            </a:r>
            <a:r>
              <a:rPr lang="en-GB" dirty="0"/>
              <a:t> ten </a:t>
            </a:r>
            <a:r>
              <a:rPr lang="en-GB" dirty="0" err="1"/>
              <a:t>minste</a:t>
            </a:r>
            <a:r>
              <a:rPr lang="en-GB" dirty="0"/>
              <a:t> </a:t>
            </a:r>
            <a:r>
              <a:rPr lang="en-GB" dirty="0" err="1"/>
              <a:t>een</a:t>
            </a:r>
            <a:r>
              <a:rPr lang="en-GB" dirty="0"/>
              <a:t> half </a:t>
            </a:r>
            <a:r>
              <a:rPr lang="en-GB" dirty="0" err="1"/>
              <a:t>uur</a:t>
            </a:r>
            <a:r>
              <a:rPr lang="en-GB" dirty="0"/>
              <a:t> </a:t>
            </a:r>
            <a:r>
              <a:rPr lang="en-GB" dirty="0" err="1"/>
              <a:t>matig</a:t>
            </a:r>
            <a:r>
              <a:rPr lang="en-GB" dirty="0"/>
              <a:t> </a:t>
            </a:r>
            <a:r>
              <a:rPr lang="en-GB" dirty="0" err="1"/>
              <a:t>intensieve</a:t>
            </a:r>
            <a:r>
              <a:rPr lang="en-GB" dirty="0"/>
              <a:t> </a:t>
            </a:r>
            <a:r>
              <a:rPr lang="en-GB" dirty="0" err="1"/>
              <a:t>beweging</a:t>
            </a:r>
            <a:r>
              <a:rPr lang="en-GB" dirty="0"/>
              <a:t> </a:t>
            </a:r>
            <a:r>
              <a:rPr lang="en-GB" dirty="0" err="1"/>
              <a:t>en</a:t>
            </a:r>
            <a:r>
              <a:rPr lang="en-GB" dirty="0"/>
              <a:t> (</a:t>
            </a:r>
            <a:r>
              <a:rPr lang="en-GB" dirty="0" err="1"/>
              <a:t>indien</a:t>
            </a:r>
            <a:r>
              <a:rPr lang="en-GB" dirty="0"/>
              <a:t> relevant)    </a:t>
            </a:r>
            <a:r>
              <a:rPr lang="en-GB" dirty="0" err="1"/>
              <a:t>gewichtsreductie</a:t>
            </a:r>
            <a:r>
              <a:rPr lang="en-GB" dirty="0"/>
              <a:t>.</a:t>
            </a:r>
          </a:p>
          <a:p>
            <a:pPr>
              <a:buFont typeface="Arial" panose="020B0604020202020204" pitchFamily="34" charset="0"/>
              <a:buChar char="•"/>
            </a:pPr>
            <a:r>
              <a:rPr lang="en-GB" dirty="0"/>
              <a:t> </a:t>
            </a:r>
            <a:r>
              <a:rPr lang="en-GB" dirty="0" err="1"/>
              <a:t>Bespreek</a:t>
            </a:r>
            <a:r>
              <a:rPr lang="en-GB" dirty="0"/>
              <a:t> de </a:t>
            </a:r>
            <a:r>
              <a:rPr lang="en-GB" dirty="0" err="1"/>
              <a:t>gevolgen</a:t>
            </a:r>
            <a:r>
              <a:rPr lang="en-GB" dirty="0"/>
              <a:t> </a:t>
            </a:r>
            <a:r>
              <a:rPr lang="en-GB" dirty="0" err="1"/>
              <a:t>voor</a:t>
            </a:r>
            <a:r>
              <a:rPr lang="en-GB" dirty="0"/>
              <a:t> </a:t>
            </a:r>
            <a:r>
              <a:rPr lang="en-GB" dirty="0" err="1"/>
              <a:t>werk</a:t>
            </a:r>
            <a:r>
              <a:rPr lang="en-GB" dirty="0"/>
              <a:t> </a:t>
            </a:r>
            <a:r>
              <a:rPr lang="en-GB" dirty="0" err="1"/>
              <a:t>en</a:t>
            </a:r>
            <a:r>
              <a:rPr lang="en-GB" dirty="0"/>
              <a:t> </a:t>
            </a:r>
            <a:r>
              <a:rPr lang="en-GB" dirty="0" err="1"/>
              <a:t>functioneren</a:t>
            </a:r>
            <a:r>
              <a:rPr lang="en-GB" dirty="0"/>
              <a:t>.</a:t>
            </a:r>
            <a:endParaRPr lang="LID4096" dirty="0"/>
          </a:p>
        </p:txBody>
      </p:sp>
    </p:spTree>
    <p:extLst>
      <p:ext uri="{BB962C8B-B14F-4D97-AF65-F5344CB8AC3E}">
        <p14:creationId xmlns:p14="http://schemas.microsoft.com/office/powerpoint/2010/main" val="4033799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766127-AB61-6FF1-98BA-6AB643DA3252}"/>
              </a:ext>
            </a:extLst>
          </p:cNvPr>
          <p:cNvSpPr>
            <a:spLocks noGrp="1"/>
          </p:cNvSpPr>
          <p:nvPr>
            <p:ph type="title"/>
          </p:nvPr>
        </p:nvSpPr>
        <p:spPr/>
        <p:txBody>
          <a:bodyPr/>
          <a:lstStyle/>
          <a:p>
            <a:r>
              <a:rPr lang="en-GB" dirty="0"/>
              <a:t>Doel </a:t>
            </a:r>
            <a:endParaRPr lang="LID4096" dirty="0"/>
          </a:p>
        </p:txBody>
      </p:sp>
      <p:sp>
        <p:nvSpPr>
          <p:cNvPr id="3" name="Tijdelijke aanduiding voor inhoud 2">
            <a:extLst>
              <a:ext uri="{FF2B5EF4-FFF2-40B4-BE49-F238E27FC236}">
                <a16:creationId xmlns:a16="http://schemas.microsoft.com/office/drawing/2014/main" id="{95F92CEA-E6E7-E401-3580-A956990CA9C0}"/>
              </a:ext>
            </a:extLst>
          </p:cNvPr>
          <p:cNvSpPr>
            <a:spLocks noGrp="1"/>
          </p:cNvSpPr>
          <p:nvPr>
            <p:ph idx="1"/>
          </p:nvPr>
        </p:nvSpPr>
        <p:spPr/>
        <p:txBody>
          <a:bodyPr/>
          <a:lstStyle/>
          <a:p>
            <a:r>
              <a:rPr lang="nl-NL" dirty="0"/>
              <a:t>• Het kennen van de medicamenteuze adviezen uit de NHG Standaard Astma bij volwassenen en kinderen en COPD</a:t>
            </a:r>
          </a:p>
          <a:p>
            <a:r>
              <a:rPr lang="nl-NL" dirty="0"/>
              <a:t>• Inzicht hebben in eigen voorschrijfbeleid voor medicatie bij astma bij volwassenen en kinderen en COPD</a:t>
            </a:r>
          </a:p>
          <a:p>
            <a:r>
              <a:rPr lang="nl-NL" dirty="0"/>
              <a:t>• Afspraken maken over de medicamenteuze behandeling bij COPD en bij astma bij volwassenen en kinderen, het geven van voorlichting hierover en het bevorderen van therapietrouw</a:t>
            </a:r>
          </a:p>
          <a:p>
            <a:endParaRPr lang="LID4096" dirty="0"/>
          </a:p>
        </p:txBody>
      </p:sp>
    </p:spTree>
    <p:extLst>
      <p:ext uri="{BB962C8B-B14F-4D97-AF65-F5344CB8AC3E}">
        <p14:creationId xmlns:p14="http://schemas.microsoft.com/office/powerpoint/2010/main" val="2235363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781EC-5006-4B70-8EFA-A4C173F3EF8B}"/>
              </a:ext>
            </a:extLst>
          </p:cNvPr>
          <p:cNvSpPr>
            <a:spLocks noGrp="1"/>
          </p:cNvSpPr>
          <p:nvPr>
            <p:ph type="title"/>
          </p:nvPr>
        </p:nvSpPr>
        <p:spPr/>
        <p:txBody>
          <a:bodyPr/>
          <a:lstStyle/>
          <a:p>
            <a:r>
              <a:rPr lang="nl-NL" dirty="0"/>
              <a:t>Welk middel en welke toedieningsvorm kies je?</a:t>
            </a:r>
            <a:endParaRPr lang="LID4096" dirty="0"/>
          </a:p>
        </p:txBody>
      </p:sp>
      <p:sp>
        <p:nvSpPr>
          <p:cNvPr id="3" name="Tijdelijke aanduiding voor inhoud 2">
            <a:extLst>
              <a:ext uri="{FF2B5EF4-FFF2-40B4-BE49-F238E27FC236}">
                <a16:creationId xmlns:a16="http://schemas.microsoft.com/office/drawing/2014/main" id="{BE9FAF48-FC30-91CF-BC5A-F0B6B77F4515}"/>
              </a:ext>
            </a:extLst>
          </p:cNvPr>
          <p:cNvSpPr>
            <a:spLocks noGrp="1"/>
          </p:cNvSpPr>
          <p:nvPr>
            <p:ph idx="1"/>
          </p:nvPr>
        </p:nvSpPr>
        <p:spPr/>
        <p:txBody>
          <a:bodyPr/>
          <a:lstStyle/>
          <a:p>
            <a:r>
              <a:rPr lang="nl-NL" sz="2800" dirty="0"/>
              <a:t>Daarvoor hebben we het </a:t>
            </a:r>
            <a:r>
              <a:rPr lang="nl-NL" sz="2800" dirty="0">
                <a:solidFill>
                  <a:schemeClr val="accent2">
                    <a:lumMod val="50000"/>
                  </a:schemeClr>
                </a:solidFill>
              </a:rPr>
              <a:t>longformularium</a:t>
            </a:r>
            <a:r>
              <a:rPr lang="nl-NL" sz="2800" dirty="0"/>
              <a:t> en het </a:t>
            </a:r>
            <a:r>
              <a:rPr lang="nl-NL" sz="2800" dirty="0">
                <a:solidFill>
                  <a:schemeClr val="accent2">
                    <a:lumMod val="50000"/>
                  </a:schemeClr>
                </a:solidFill>
              </a:rPr>
              <a:t>stappenplan</a:t>
            </a:r>
          </a:p>
          <a:p>
            <a:r>
              <a:rPr lang="nl-NL" sz="2800" dirty="0"/>
              <a:t>Keuze is afhankelijk van </a:t>
            </a:r>
          </a:p>
          <a:p>
            <a:pPr lvl="1"/>
            <a:r>
              <a:rPr lang="nl-NL" sz="2400" dirty="0">
                <a:solidFill>
                  <a:schemeClr val="accent2">
                    <a:lumMod val="50000"/>
                  </a:schemeClr>
                </a:solidFill>
              </a:rPr>
              <a:t>Inhalatiekracht</a:t>
            </a:r>
          </a:p>
          <a:p>
            <a:pPr lvl="1"/>
            <a:r>
              <a:rPr lang="nl-NL" sz="2400" dirty="0">
                <a:solidFill>
                  <a:schemeClr val="accent2">
                    <a:lumMod val="50000"/>
                  </a:schemeClr>
                </a:solidFill>
              </a:rPr>
              <a:t>Ernst van de klachten</a:t>
            </a:r>
          </a:p>
          <a:p>
            <a:pPr lvl="1"/>
            <a:r>
              <a:rPr lang="nl-NL" sz="2400" dirty="0">
                <a:solidFill>
                  <a:schemeClr val="accent2">
                    <a:lumMod val="50000"/>
                  </a:schemeClr>
                </a:solidFill>
              </a:rPr>
              <a:t>Inhalatiemethode waar de </a:t>
            </a:r>
            <a:r>
              <a:rPr lang="nl-NL" sz="2400" dirty="0" err="1">
                <a:solidFill>
                  <a:schemeClr val="accent2">
                    <a:lumMod val="50000"/>
                  </a:schemeClr>
                </a:solidFill>
              </a:rPr>
              <a:t>patient</a:t>
            </a:r>
            <a:r>
              <a:rPr lang="nl-NL" sz="2400" dirty="0">
                <a:solidFill>
                  <a:schemeClr val="accent2">
                    <a:lumMod val="50000"/>
                  </a:schemeClr>
                </a:solidFill>
              </a:rPr>
              <a:t> al aan gewend is</a:t>
            </a:r>
          </a:p>
          <a:p>
            <a:pPr marL="487695" lvl="1" indent="0">
              <a:buNone/>
            </a:pPr>
            <a:endParaRPr lang="nl-NL" dirty="0"/>
          </a:p>
        </p:txBody>
      </p:sp>
    </p:spTree>
    <p:extLst>
      <p:ext uri="{BB962C8B-B14F-4D97-AF65-F5344CB8AC3E}">
        <p14:creationId xmlns:p14="http://schemas.microsoft.com/office/powerpoint/2010/main" val="1616128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81EBF-19F6-2353-8DA5-A0C2E74C84A9}"/>
              </a:ext>
            </a:extLst>
          </p:cNvPr>
          <p:cNvSpPr>
            <a:spLocks noGrp="1"/>
          </p:cNvSpPr>
          <p:nvPr>
            <p:ph type="title"/>
          </p:nvPr>
        </p:nvSpPr>
        <p:spPr>
          <a:xfrm>
            <a:off x="1097280" y="286603"/>
            <a:ext cx="10058400" cy="1450757"/>
          </a:xfrm>
        </p:spPr>
        <p:txBody>
          <a:bodyPr>
            <a:normAutofit/>
          </a:bodyPr>
          <a:lstStyle/>
          <a:p>
            <a:r>
              <a:rPr lang="en-GB" dirty="0" err="1"/>
              <a:t>Incheck</a:t>
            </a:r>
            <a:r>
              <a:rPr lang="en-GB" dirty="0"/>
              <a:t> dial</a:t>
            </a:r>
            <a:endParaRPr lang="LID4096" dirty="0"/>
          </a:p>
        </p:txBody>
      </p:sp>
      <p:sp>
        <p:nvSpPr>
          <p:cNvPr id="3" name="Tijdelijke aanduiding voor inhoud 2">
            <a:extLst>
              <a:ext uri="{FF2B5EF4-FFF2-40B4-BE49-F238E27FC236}">
                <a16:creationId xmlns:a16="http://schemas.microsoft.com/office/drawing/2014/main" id="{A3C1C9E0-F51E-96FA-7E04-4958E7570254}"/>
              </a:ext>
            </a:extLst>
          </p:cNvPr>
          <p:cNvSpPr>
            <a:spLocks noGrp="1"/>
          </p:cNvSpPr>
          <p:nvPr>
            <p:ph idx="1"/>
          </p:nvPr>
        </p:nvSpPr>
        <p:spPr>
          <a:xfrm>
            <a:off x="1097279" y="1845734"/>
            <a:ext cx="6454987" cy="4023360"/>
          </a:xfrm>
        </p:spPr>
        <p:txBody>
          <a:bodyPr>
            <a:normAutofit/>
          </a:bodyPr>
          <a:lstStyle/>
          <a:p>
            <a:pPr marL="0" indent="0">
              <a:buNone/>
            </a:pPr>
            <a:endParaRPr lang="nl-NL" dirty="0"/>
          </a:p>
          <a:p>
            <a:pPr>
              <a:buFont typeface="Arial" panose="020B0604020202020204" pitchFamily="34" charset="0"/>
              <a:buChar char="•"/>
            </a:pPr>
            <a:r>
              <a:rPr lang="nl-NL" sz="2800" dirty="0"/>
              <a:t> I</a:t>
            </a:r>
            <a:r>
              <a:rPr lang="nl-NL" sz="2800" b="0" i="0" dirty="0">
                <a:effectLst/>
              </a:rPr>
              <a:t>nhalatiekracht van een patiënt bij een reeds gebruikte inhalator controleren.</a:t>
            </a:r>
          </a:p>
          <a:p>
            <a:endParaRPr lang="nl-NL" sz="2800" dirty="0">
              <a:solidFill>
                <a:schemeClr val="accent2">
                  <a:lumMod val="50000"/>
                </a:schemeClr>
              </a:solidFill>
            </a:endParaRPr>
          </a:p>
          <a:p>
            <a:pPr marL="0" indent="0">
              <a:buNone/>
            </a:pPr>
            <a:r>
              <a:rPr lang="nl-NL" sz="2800" dirty="0">
                <a:solidFill>
                  <a:srgbClr val="FF0000"/>
                </a:solidFill>
              </a:rPr>
              <a:t> NIET</a:t>
            </a:r>
            <a:r>
              <a:rPr lang="nl-NL" sz="2800" b="0" i="0" dirty="0">
                <a:solidFill>
                  <a:srgbClr val="FF0000"/>
                </a:solidFill>
                <a:effectLst/>
              </a:rPr>
              <a:t> om de keuze voor een inhalator te bepalen bij startende gebruikers ???</a:t>
            </a:r>
          </a:p>
          <a:p>
            <a:pPr marL="0" indent="0">
              <a:buNone/>
            </a:pPr>
            <a:endParaRPr lang="nl-NL" dirty="0"/>
          </a:p>
        </p:txBody>
      </p:sp>
      <p:pic>
        <p:nvPicPr>
          <p:cNvPr id="12294" name="Picture 6" descr="In Check Dial G16 - Clement Clarke - Flexicare">
            <a:extLst>
              <a:ext uri="{FF2B5EF4-FFF2-40B4-BE49-F238E27FC236}">
                <a16:creationId xmlns:a16="http://schemas.microsoft.com/office/drawing/2014/main" id="{D98E2CF2-5390-9DD1-2837-C2F10B1A8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6932" y="2041486"/>
            <a:ext cx="3631856" cy="3631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028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0687F2-A1E3-89D0-1DA2-630D460CE228}"/>
              </a:ext>
            </a:extLst>
          </p:cNvPr>
          <p:cNvSpPr>
            <a:spLocks noGrp="1"/>
          </p:cNvSpPr>
          <p:nvPr>
            <p:ph type="title"/>
          </p:nvPr>
        </p:nvSpPr>
        <p:spPr/>
        <p:txBody>
          <a:bodyPr/>
          <a:lstStyle/>
          <a:p>
            <a:r>
              <a:rPr lang="en-GB" dirty="0" err="1"/>
              <a:t>Medicamenteuze</a:t>
            </a:r>
            <a:r>
              <a:rPr lang="en-GB" dirty="0"/>
              <a:t> adviezen </a:t>
            </a:r>
            <a:r>
              <a:rPr lang="en-GB" dirty="0" err="1"/>
              <a:t>astma</a:t>
            </a:r>
            <a:r>
              <a:rPr lang="en-GB" dirty="0"/>
              <a:t> </a:t>
            </a:r>
            <a:endParaRPr lang="LID4096" dirty="0"/>
          </a:p>
        </p:txBody>
      </p:sp>
      <p:sp>
        <p:nvSpPr>
          <p:cNvPr id="3" name="Tijdelijke aanduiding voor inhoud 2">
            <a:extLst>
              <a:ext uri="{FF2B5EF4-FFF2-40B4-BE49-F238E27FC236}">
                <a16:creationId xmlns:a16="http://schemas.microsoft.com/office/drawing/2014/main" id="{897CD8A9-074C-D5BD-4F97-6CDD9313995E}"/>
              </a:ext>
            </a:extLst>
          </p:cNvPr>
          <p:cNvSpPr>
            <a:spLocks noGrp="1"/>
          </p:cNvSpPr>
          <p:nvPr>
            <p:ph idx="1"/>
          </p:nvPr>
        </p:nvSpPr>
        <p:spPr/>
        <p:txBody>
          <a:bodyPr/>
          <a:lstStyle/>
          <a:p>
            <a:r>
              <a:rPr lang="nl-NL" dirty="0"/>
              <a:t>SAMA: Short </a:t>
            </a:r>
            <a:r>
              <a:rPr lang="nl-NL" dirty="0" err="1"/>
              <a:t>Acting</a:t>
            </a:r>
            <a:r>
              <a:rPr lang="nl-NL" dirty="0"/>
              <a:t> </a:t>
            </a:r>
            <a:r>
              <a:rPr lang="nl-NL" dirty="0" err="1"/>
              <a:t>Muscarine</a:t>
            </a:r>
            <a:r>
              <a:rPr lang="nl-NL" dirty="0"/>
              <a:t> Antagonist  </a:t>
            </a:r>
          </a:p>
          <a:p>
            <a:r>
              <a:rPr lang="nl-NL" dirty="0"/>
              <a:t>SABA: Short </a:t>
            </a:r>
            <a:r>
              <a:rPr lang="nl-NL" dirty="0" err="1"/>
              <a:t>Acting</a:t>
            </a:r>
            <a:r>
              <a:rPr lang="nl-NL" dirty="0"/>
              <a:t> Beta-2-Agonist           </a:t>
            </a:r>
          </a:p>
          <a:p>
            <a:r>
              <a:rPr lang="nl-NL" dirty="0"/>
              <a:t>LAMA: Long </a:t>
            </a:r>
            <a:r>
              <a:rPr lang="nl-NL" dirty="0" err="1"/>
              <a:t>Acting</a:t>
            </a:r>
            <a:r>
              <a:rPr lang="nl-NL" dirty="0"/>
              <a:t> </a:t>
            </a:r>
            <a:r>
              <a:rPr lang="nl-NL" dirty="0" err="1"/>
              <a:t>Muscarine</a:t>
            </a:r>
            <a:r>
              <a:rPr lang="nl-NL" dirty="0"/>
              <a:t> Antagonist    </a:t>
            </a:r>
          </a:p>
          <a:p>
            <a:r>
              <a:rPr lang="nl-NL" dirty="0"/>
              <a:t>LABA:  Long </a:t>
            </a:r>
            <a:r>
              <a:rPr lang="nl-NL" dirty="0" err="1"/>
              <a:t>Acting</a:t>
            </a:r>
            <a:r>
              <a:rPr lang="nl-NL" dirty="0"/>
              <a:t> </a:t>
            </a:r>
            <a:r>
              <a:rPr lang="nl-NL" dirty="0" err="1"/>
              <a:t>Beta</a:t>
            </a:r>
            <a:r>
              <a:rPr lang="nl-NL" dirty="0"/>
              <a:t> Agonist                      </a:t>
            </a:r>
          </a:p>
          <a:p>
            <a:r>
              <a:rPr lang="nl-NL" dirty="0"/>
              <a:t>ICS:     Inhalatiecorticosteroïd                        </a:t>
            </a:r>
          </a:p>
          <a:p>
            <a:endParaRPr lang="nl-NL" dirty="0"/>
          </a:p>
          <a:p>
            <a:endParaRPr lang="LID4096" dirty="0"/>
          </a:p>
        </p:txBody>
      </p:sp>
      <p:pic>
        <p:nvPicPr>
          <p:cNvPr id="5" name="Afbeelding 4">
            <a:extLst>
              <a:ext uri="{FF2B5EF4-FFF2-40B4-BE49-F238E27FC236}">
                <a16:creationId xmlns:a16="http://schemas.microsoft.com/office/drawing/2014/main" id="{66981D33-FBB9-4254-0E2A-4CF122F06CF9}"/>
              </a:ext>
            </a:extLst>
          </p:cNvPr>
          <p:cNvPicPr>
            <a:picLocks noChangeAspect="1"/>
          </p:cNvPicPr>
          <p:nvPr/>
        </p:nvPicPr>
        <p:blipFill>
          <a:blip r:embed="rId2"/>
          <a:srcRect l="24307" t="28070" r="53663" b="6666"/>
          <a:stretch/>
        </p:blipFill>
        <p:spPr>
          <a:xfrm>
            <a:off x="6384898" y="1737360"/>
            <a:ext cx="4206240" cy="4475748"/>
          </a:xfrm>
          <a:prstGeom prst="rect">
            <a:avLst/>
          </a:prstGeom>
        </p:spPr>
      </p:pic>
    </p:spTree>
    <p:extLst>
      <p:ext uri="{BB962C8B-B14F-4D97-AF65-F5344CB8AC3E}">
        <p14:creationId xmlns:p14="http://schemas.microsoft.com/office/powerpoint/2010/main" val="4118613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C84F0-8B8D-327D-BCBC-4E0F60D6B173}"/>
              </a:ext>
            </a:extLst>
          </p:cNvPr>
          <p:cNvSpPr>
            <a:spLocks noGrp="1"/>
          </p:cNvSpPr>
          <p:nvPr>
            <p:ph type="title"/>
          </p:nvPr>
        </p:nvSpPr>
        <p:spPr/>
        <p:txBody>
          <a:bodyPr/>
          <a:lstStyle/>
          <a:p>
            <a:r>
              <a:rPr lang="en-GB" dirty="0" err="1"/>
              <a:t>Medicamenteuze</a:t>
            </a:r>
            <a:r>
              <a:rPr lang="en-GB" dirty="0"/>
              <a:t> adviezen </a:t>
            </a:r>
            <a:r>
              <a:rPr lang="en-GB" dirty="0" err="1"/>
              <a:t>astma</a:t>
            </a:r>
            <a:r>
              <a:rPr lang="en-GB" dirty="0"/>
              <a:t> </a:t>
            </a:r>
            <a:endParaRPr lang="LID4096" dirty="0"/>
          </a:p>
        </p:txBody>
      </p:sp>
      <p:graphicFrame>
        <p:nvGraphicFramePr>
          <p:cNvPr id="2119" name="Object 2118">
            <a:extLst>
              <a:ext uri="{FF2B5EF4-FFF2-40B4-BE49-F238E27FC236}">
                <a16:creationId xmlns:a16="http://schemas.microsoft.com/office/drawing/2014/main" id="{F445A40A-45C3-6583-9F24-243C2F1E7FF7}"/>
              </a:ext>
            </a:extLst>
          </p:cNvPr>
          <p:cNvGraphicFramePr>
            <a:graphicFrameLocks noChangeAspect="1"/>
          </p:cNvGraphicFramePr>
          <p:nvPr>
            <p:extLst>
              <p:ext uri="{D42A27DB-BD31-4B8C-83A1-F6EECF244321}">
                <p14:modId xmlns:p14="http://schemas.microsoft.com/office/powerpoint/2010/main" val="2373507474"/>
              </p:ext>
            </p:extLst>
          </p:nvPr>
        </p:nvGraphicFramePr>
        <p:xfrm>
          <a:off x="2264735" y="1821020"/>
          <a:ext cx="6985591" cy="4441557"/>
        </p:xfrm>
        <a:graphic>
          <a:graphicData uri="http://schemas.openxmlformats.org/presentationml/2006/ole">
            <mc:AlternateContent xmlns:mc="http://schemas.openxmlformats.org/markup-compatibility/2006">
              <mc:Choice xmlns:v="urn:schemas-microsoft-com:vml" Requires="v">
                <p:oleObj name="Document" r:id="rId2" imgW="6260802" imgH="4721586" progId="Word.Document.12">
                  <p:embed/>
                </p:oleObj>
              </mc:Choice>
              <mc:Fallback>
                <p:oleObj name="Document" r:id="rId2" imgW="6260802" imgH="4721586" progId="Word.Document.12">
                  <p:embed/>
                  <p:pic>
                    <p:nvPicPr>
                      <p:cNvPr id="2119" name="Object 2118">
                        <a:extLst>
                          <a:ext uri="{FF2B5EF4-FFF2-40B4-BE49-F238E27FC236}">
                            <a16:creationId xmlns:a16="http://schemas.microsoft.com/office/drawing/2014/main" id="{F445A40A-45C3-6583-9F24-243C2F1E7FF7}"/>
                          </a:ext>
                        </a:extLst>
                      </p:cNvPr>
                      <p:cNvPicPr/>
                      <p:nvPr/>
                    </p:nvPicPr>
                    <p:blipFill>
                      <a:blip r:embed="rId3"/>
                      <a:stretch>
                        <a:fillRect/>
                      </a:stretch>
                    </p:blipFill>
                    <p:spPr>
                      <a:xfrm>
                        <a:off x="2264735" y="1821020"/>
                        <a:ext cx="6985591" cy="4441557"/>
                      </a:xfrm>
                      <a:prstGeom prst="rect">
                        <a:avLst/>
                      </a:prstGeom>
                    </p:spPr>
                  </p:pic>
                </p:oleObj>
              </mc:Fallback>
            </mc:AlternateContent>
          </a:graphicData>
        </a:graphic>
      </p:graphicFrame>
    </p:spTree>
    <p:extLst>
      <p:ext uri="{BB962C8B-B14F-4D97-AF65-F5344CB8AC3E}">
        <p14:creationId xmlns:p14="http://schemas.microsoft.com/office/powerpoint/2010/main" val="1538477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EAEAEA-95D0-35E1-C52A-D958AF51DDF7}"/>
              </a:ext>
            </a:extLst>
          </p:cNvPr>
          <p:cNvSpPr>
            <a:spLocks noGrp="1"/>
          </p:cNvSpPr>
          <p:nvPr>
            <p:ph type="title"/>
          </p:nvPr>
        </p:nvSpPr>
        <p:spPr/>
        <p:txBody>
          <a:bodyPr/>
          <a:lstStyle/>
          <a:p>
            <a:r>
              <a:rPr lang="en-GB" dirty="0" err="1"/>
              <a:t>Astma</a:t>
            </a:r>
            <a:r>
              <a:rPr lang="en-GB" dirty="0"/>
              <a:t> </a:t>
            </a:r>
            <a:r>
              <a:rPr lang="en-GB" dirty="0" err="1"/>
              <a:t>bij</a:t>
            </a:r>
            <a:r>
              <a:rPr lang="en-GB" dirty="0"/>
              <a:t> </a:t>
            </a:r>
            <a:r>
              <a:rPr lang="en-GB" dirty="0" err="1"/>
              <a:t>kinderen</a:t>
            </a:r>
            <a:endParaRPr lang="LID4096" dirty="0"/>
          </a:p>
        </p:txBody>
      </p:sp>
      <p:sp>
        <p:nvSpPr>
          <p:cNvPr id="3" name="Tijdelijke aanduiding voor inhoud 2">
            <a:extLst>
              <a:ext uri="{FF2B5EF4-FFF2-40B4-BE49-F238E27FC236}">
                <a16:creationId xmlns:a16="http://schemas.microsoft.com/office/drawing/2014/main" id="{E3B49233-71B5-7983-87CA-1293EDEFA6FF}"/>
              </a:ext>
            </a:extLst>
          </p:cNvPr>
          <p:cNvSpPr>
            <a:spLocks noGrp="1"/>
          </p:cNvSpPr>
          <p:nvPr>
            <p:ph idx="1"/>
          </p:nvPr>
        </p:nvSpPr>
        <p:spPr/>
        <p:txBody>
          <a:bodyPr/>
          <a:lstStyle/>
          <a:p>
            <a:r>
              <a:rPr lang="nl-NL" b="1" dirty="0"/>
              <a:t>Overweeg astma bij kinderen met ≥ 1 van de volgende klachten:</a:t>
            </a:r>
          </a:p>
          <a:p>
            <a:r>
              <a:rPr lang="nl-NL" dirty="0"/>
              <a:t>o	piepende uitademing</a:t>
            </a:r>
          </a:p>
          <a:p>
            <a:r>
              <a:rPr lang="nl-NL" dirty="0"/>
              <a:t>o	hoesten</a:t>
            </a:r>
          </a:p>
          <a:p>
            <a:r>
              <a:rPr lang="nl-NL" dirty="0"/>
              <a:t>o	kortademigheid</a:t>
            </a:r>
          </a:p>
          <a:p>
            <a:r>
              <a:rPr lang="nl-NL" dirty="0"/>
              <a:t>o	benauwdheid</a:t>
            </a:r>
          </a:p>
          <a:p>
            <a:endParaRPr lang="nl-NL" dirty="0"/>
          </a:p>
          <a:p>
            <a:pPr marL="0" indent="0">
              <a:buNone/>
            </a:pPr>
            <a:r>
              <a:rPr lang="nl-NL" dirty="0"/>
              <a:t>Bij klachten van piepende ademhaling tijdens het spreekuurcontact:</a:t>
            </a:r>
          </a:p>
          <a:p>
            <a:pPr marL="0" indent="0">
              <a:buNone/>
            </a:pPr>
            <a:r>
              <a:rPr lang="nl-NL" dirty="0"/>
              <a:t>Een eenmalige behandeling met 2-4 inhalaties salbutamol</a:t>
            </a:r>
          </a:p>
          <a:p>
            <a:endParaRPr lang="LID4096" dirty="0"/>
          </a:p>
        </p:txBody>
      </p:sp>
    </p:spTree>
    <p:extLst>
      <p:ext uri="{BB962C8B-B14F-4D97-AF65-F5344CB8AC3E}">
        <p14:creationId xmlns:p14="http://schemas.microsoft.com/office/powerpoint/2010/main" val="2463301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A2B824-C146-73E0-94DA-AFC950C2C17C}"/>
              </a:ext>
            </a:extLst>
          </p:cNvPr>
          <p:cNvSpPr>
            <a:spLocks noGrp="1"/>
          </p:cNvSpPr>
          <p:nvPr>
            <p:ph type="title"/>
          </p:nvPr>
        </p:nvSpPr>
        <p:spPr/>
        <p:txBody>
          <a:bodyPr/>
          <a:lstStyle/>
          <a:p>
            <a:r>
              <a:rPr lang="en-GB" dirty="0" err="1"/>
              <a:t>Medicamenteuze</a:t>
            </a:r>
            <a:r>
              <a:rPr lang="en-GB" dirty="0"/>
              <a:t> adviezen </a:t>
            </a:r>
            <a:r>
              <a:rPr lang="en-GB" dirty="0" err="1"/>
              <a:t>astma</a:t>
            </a:r>
            <a:r>
              <a:rPr lang="en-GB" dirty="0"/>
              <a:t> </a:t>
            </a:r>
            <a:endParaRPr lang="LID4096" dirty="0"/>
          </a:p>
        </p:txBody>
      </p:sp>
      <p:pic>
        <p:nvPicPr>
          <p:cNvPr id="6" name="Afbeelding 5">
            <a:extLst>
              <a:ext uri="{FF2B5EF4-FFF2-40B4-BE49-F238E27FC236}">
                <a16:creationId xmlns:a16="http://schemas.microsoft.com/office/drawing/2014/main" id="{9C257A1B-58E9-1593-B554-32BC78B117DF}"/>
              </a:ext>
            </a:extLst>
          </p:cNvPr>
          <p:cNvPicPr>
            <a:picLocks noChangeAspect="1"/>
          </p:cNvPicPr>
          <p:nvPr/>
        </p:nvPicPr>
        <p:blipFill>
          <a:blip r:embed="rId2"/>
          <a:stretch>
            <a:fillRect/>
          </a:stretch>
        </p:blipFill>
        <p:spPr>
          <a:xfrm>
            <a:off x="1780942" y="-4021034"/>
            <a:ext cx="8234928" cy="10066029"/>
          </a:xfrm>
          <a:prstGeom prst="rect">
            <a:avLst/>
          </a:prstGeom>
        </p:spPr>
      </p:pic>
    </p:spTree>
    <p:extLst>
      <p:ext uri="{BB962C8B-B14F-4D97-AF65-F5344CB8AC3E}">
        <p14:creationId xmlns:p14="http://schemas.microsoft.com/office/powerpoint/2010/main" val="4252872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848C83-4D29-3342-8D48-F38F18B9FA2E}"/>
              </a:ext>
            </a:extLst>
          </p:cNvPr>
          <p:cNvSpPr>
            <a:spLocks noGrp="1"/>
          </p:cNvSpPr>
          <p:nvPr>
            <p:ph type="title"/>
          </p:nvPr>
        </p:nvSpPr>
        <p:spPr/>
        <p:txBody>
          <a:bodyPr/>
          <a:lstStyle/>
          <a:p>
            <a:r>
              <a:rPr lang="en-GB" dirty="0" err="1"/>
              <a:t>Medicamenteuze</a:t>
            </a:r>
            <a:r>
              <a:rPr lang="en-GB" dirty="0"/>
              <a:t> adviezen COPD </a:t>
            </a:r>
            <a:endParaRPr lang="LID4096" dirty="0"/>
          </a:p>
        </p:txBody>
      </p:sp>
      <p:pic>
        <p:nvPicPr>
          <p:cNvPr id="4" name="Afbeelding 3">
            <a:extLst>
              <a:ext uri="{FF2B5EF4-FFF2-40B4-BE49-F238E27FC236}">
                <a16:creationId xmlns:a16="http://schemas.microsoft.com/office/drawing/2014/main" id="{75F73347-B4ED-B002-562D-1816AA7130C4}"/>
              </a:ext>
            </a:extLst>
          </p:cNvPr>
          <p:cNvPicPr>
            <a:picLocks noChangeAspect="1"/>
          </p:cNvPicPr>
          <p:nvPr/>
        </p:nvPicPr>
        <p:blipFill>
          <a:blip r:embed="rId2"/>
          <a:srcRect l="24494" t="21603" r="27563" b="23207"/>
          <a:stretch/>
        </p:blipFill>
        <p:spPr>
          <a:xfrm>
            <a:off x="2665649" y="1897001"/>
            <a:ext cx="6675121" cy="4322306"/>
          </a:xfrm>
          <a:prstGeom prst="rect">
            <a:avLst/>
          </a:prstGeom>
        </p:spPr>
      </p:pic>
    </p:spTree>
    <p:extLst>
      <p:ext uri="{BB962C8B-B14F-4D97-AF65-F5344CB8AC3E}">
        <p14:creationId xmlns:p14="http://schemas.microsoft.com/office/powerpoint/2010/main" val="36726542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F9168-A315-FBFE-9C45-CC701A1DA739}"/>
              </a:ext>
            </a:extLst>
          </p:cNvPr>
          <p:cNvSpPr>
            <a:spLocks noGrp="1"/>
          </p:cNvSpPr>
          <p:nvPr>
            <p:ph type="title"/>
          </p:nvPr>
        </p:nvSpPr>
        <p:spPr/>
        <p:txBody>
          <a:bodyPr/>
          <a:lstStyle/>
          <a:p>
            <a:r>
              <a:rPr lang="en-GB" dirty="0" err="1"/>
              <a:t>Formularium</a:t>
            </a:r>
            <a:r>
              <a:rPr lang="en-GB" dirty="0"/>
              <a:t> </a:t>
            </a:r>
            <a:r>
              <a:rPr lang="en-GB" dirty="0" err="1"/>
              <a:t>inhalatiemedicatie</a:t>
            </a:r>
            <a:r>
              <a:rPr lang="en-GB" dirty="0"/>
              <a:t> </a:t>
            </a:r>
            <a:r>
              <a:rPr lang="en-GB" dirty="0" err="1"/>
              <a:t>astma</a:t>
            </a:r>
            <a:endParaRPr lang="LID4096" dirty="0"/>
          </a:p>
        </p:txBody>
      </p:sp>
      <p:pic>
        <p:nvPicPr>
          <p:cNvPr id="4" name="Tijdelijke aanduiding voor inhoud 3">
            <a:extLst>
              <a:ext uri="{FF2B5EF4-FFF2-40B4-BE49-F238E27FC236}">
                <a16:creationId xmlns:a16="http://schemas.microsoft.com/office/drawing/2014/main" id="{02A1BD81-94DF-23FD-C02F-3336CD72DAF2}"/>
              </a:ext>
            </a:extLst>
          </p:cNvPr>
          <p:cNvPicPr>
            <a:picLocks noGrp="1" noChangeAspect="1"/>
          </p:cNvPicPr>
          <p:nvPr>
            <p:ph idx="1"/>
          </p:nvPr>
        </p:nvPicPr>
        <p:blipFill>
          <a:blip r:embed="rId3"/>
          <a:srcRect l="15382" t="16045" r="18517" b="7570"/>
          <a:stretch/>
        </p:blipFill>
        <p:spPr>
          <a:xfrm>
            <a:off x="3031825" y="1846263"/>
            <a:ext cx="6188676" cy="4022725"/>
          </a:xfrm>
          <a:prstGeom prst="rect">
            <a:avLst/>
          </a:prstGeom>
        </p:spPr>
      </p:pic>
    </p:spTree>
    <p:extLst>
      <p:ext uri="{BB962C8B-B14F-4D97-AF65-F5344CB8AC3E}">
        <p14:creationId xmlns:p14="http://schemas.microsoft.com/office/powerpoint/2010/main" val="31464442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7610DB-F510-14FB-2240-1A700C8FB1D8}"/>
              </a:ext>
            </a:extLst>
          </p:cNvPr>
          <p:cNvSpPr>
            <a:spLocks noGrp="1"/>
          </p:cNvSpPr>
          <p:nvPr>
            <p:ph type="title"/>
          </p:nvPr>
        </p:nvSpPr>
        <p:spPr/>
        <p:txBody>
          <a:bodyPr/>
          <a:lstStyle/>
          <a:p>
            <a:r>
              <a:rPr lang="en-GB" dirty="0" err="1"/>
              <a:t>Formularium</a:t>
            </a:r>
            <a:r>
              <a:rPr lang="en-GB" dirty="0"/>
              <a:t> </a:t>
            </a:r>
            <a:r>
              <a:rPr lang="en-GB" dirty="0" err="1"/>
              <a:t>inhalatiemedicatie</a:t>
            </a:r>
            <a:r>
              <a:rPr lang="en-GB" dirty="0"/>
              <a:t> </a:t>
            </a:r>
            <a:r>
              <a:rPr lang="en-GB" dirty="0" err="1"/>
              <a:t>astma</a:t>
            </a:r>
            <a:endParaRPr lang="LID4096" dirty="0"/>
          </a:p>
        </p:txBody>
      </p:sp>
      <p:pic>
        <p:nvPicPr>
          <p:cNvPr id="4" name="Tijdelijke aanduiding voor inhoud 4">
            <a:extLst>
              <a:ext uri="{FF2B5EF4-FFF2-40B4-BE49-F238E27FC236}">
                <a16:creationId xmlns:a16="http://schemas.microsoft.com/office/drawing/2014/main" id="{9C322903-0821-083F-FE30-89B04DEFA6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7184" y="1846263"/>
            <a:ext cx="6177957" cy="4022725"/>
          </a:xfrm>
        </p:spPr>
      </p:pic>
    </p:spTree>
    <p:extLst>
      <p:ext uri="{BB962C8B-B14F-4D97-AF65-F5344CB8AC3E}">
        <p14:creationId xmlns:p14="http://schemas.microsoft.com/office/powerpoint/2010/main" val="491775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B1465-E006-E734-F12B-55D170BDA43B}"/>
              </a:ext>
            </a:extLst>
          </p:cNvPr>
          <p:cNvSpPr>
            <a:spLocks noGrp="1"/>
          </p:cNvSpPr>
          <p:nvPr>
            <p:ph type="title"/>
          </p:nvPr>
        </p:nvSpPr>
        <p:spPr/>
        <p:txBody>
          <a:bodyPr/>
          <a:lstStyle/>
          <a:p>
            <a:r>
              <a:rPr lang="en-GB" dirty="0" err="1"/>
              <a:t>Formularium</a:t>
            </a:r>
            <a:r>
              <a:rPr lang="en-GB" dirty="0"/>
              <a:t> </a:t>
            </a:r>
            <a:r>
              <a:rPr lang="en-GB" dirty="0" err="1"/>
              <a:t>inhalatiemedicatie</a:t>
            </a:r>
            <a:r>
              <a:rPr lang="en-GB" dirty="0"/>
              <a:t> COPD</a:t>
            </a:r>
            <a:endParaRPr lang="LID4096" dirty="0"/>
          </a:p>
        </p:txBody>
      </p:sp>
      <p:pic>
        <p:nvPicPr>
          <p:cNvPr id="4" name="Picture 2">
            <a:extLst>
              <a:ext uri="{FF2B5EF4-FFF2-40B4-BE49-F238E27FC236}">
                <a16:creationId xmlns:a16="http://schemas.microsoft.com/office/drawing/2014/main" id="{4DDB8CED-C2A5-9B69-9BE3-388057F68BD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3056"/>
          <a:stretch/>
        </p:blipFill>
        <p:spPr bwMode="auto">
          <a:xfrm>
            <a:off x="2111305" y="1938969"/>
            <a:ext cx="6625071" cy="4320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58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9" name="Rectangle 8198">
            <a:extLst>
              <a:ext uri="{FF2B5EF4-FFF2-40B4-BE49-F238E27FC236}">
                <a16:creationId xmlns:a16="http://schemas.microsoft.com/office/drawing/2014/main" id="{A9D068DB-E7E7-4102-9402-EAA049E13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8201" name="Rectangle 8200">
            <a:extLst>
              <a:ext uri="{FF2B5EF4-FFF2-40B4-BE49-F238E27FC236}">
                <a16:creationId xmlns:a16="http://schemas.microsoft.com/office/drawing/2014/main" id="{96C8906C-CCD9-4F71-B3DD-BC1331E1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cxnSp>
        <p:nvCxnSpPr>
          <p:cNvPr id="8203" name="Straight Connector 8202">
            <a:extLst>
              <a:ext uri="{FF2B5EF4-FFF2-40B4-BE49-F238E27FC236}">
                <a16:creationId xmlns:a16="http://schemas.microsoft.com/office/drawing/2014/main" id="{CA0D6F13-628B-4FC4-AD48-A2B64677D0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05" name="Rectangle 8204">
            <a:extLst>
              <a:ext uri="{FF2B5EF4-FFF2-40B4-BE49-F238E27FC236}">
                <a16:creationId xmlns:a16="http://schemas.microsoft.com/office/drawing/2014/main" id="{448A6F93-54E3-457B-848B-965C35165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07" name="Straight Connector 8206">
            <a:extLst>
              <a:ext uri="{FF2B5EF4-FFF2-40B4-BE49-F238E27FC236}">
                <a16:creationId xmlns:a16="http://schemas.microsoft.com/office/drawing/2014/main" id="{D71F2F7B-1CD1-4341-8300-D3AB8CC5EB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44603" y="4325112"/>
            <a:ext cx="71323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BEB2A14-4CB8-511D-5FE5-1359366D33F7}"/>
              </a:ext>
            </a:extLst>
          </p:cNvPr>
          <p:cNvSpPr>
            <a:spLocks noGrp="1"/>
          </p:cNvSpPr>
          <p:nvPr>
            <p:ph type="title"/>
          </p:nvPr>
        </p:nvSpPr>
        <p:spPr>
          <a:xfrm>
            <a:off x="3836504" y="758952"/>
            <a:ext cx="7319175" cy="3566160"/>
          </a:xfrm>
        </p:spPr>
        <p:txBody>
          <a:bodyPr vert="horz" lIns="91440" tIns="45720" rIns="91440" bIns="45720" rtlCol="0" anchor="b">
            <a:normAutofit/>
          </a:bodyPr>
          <a:lstStyle/>
          <a:p>
            <a:r>
              <a:rPr lang="en-US" sz="8000" dirty="0" err="1">
                <a:solidFill>
                  <a:schemeClr val="tx1">
                    <a:lumMod val="85000"/>
                    <a:lumOff val="15000"/>
                  </a:schemeClr>
                </a:solidFill>
              </a:rPr>
              <a:t>Kennistoets</a:t>
            </a:r>
            <a:r>
              <a:rPr lang="en-US" sz="8000" dirty="0">
                <a:solidFill>
                  <a:schemeClr val="tx1">
                    <a:lumMod val="85000"/>
                    <a:lumOff val="15000"/>
                  </a:schemeClr>
                </a:solidFill>
              </a:rPr>
              <a:t> </a:t>
            </a:r>
          </a:p>
        </p:txBody>
      </p:sp>
      <p:pic>
        <p:nvPicPr>
          <p:cNvPr id="8194" name="Picture 2" descr="Kennistoets - NTvM">
            <a:extLst>
              <a:ext uri="{FF2B5EF4-FFF2-40B4-BE49-F238E27FC236}">
                <a16:creationId xmlns:a16="http://schemas.microsoft.com/office/drawing/2014/main" id="{C81D2EF9-41EF-7340-A4BF-DAC294FF52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9818" y="1499546"/>
            <a:ext cx="2449486" cy="3340208"/>
          </a:xfrm>
          <a:prstGeom prst="rect">
            <a:avLst/>
          </a:prstGeom>
          <a:noFill/>
          <a:extLst>
            <a:ext uri="{909E8E84-426E-40DD-AFC4-6F175D3DCCD1}">
              <a14:hiddenFill xmlns:a14="http://schemas.microsoft.com/office/drawing/2010/main">
                <a:solidFill>
                  <a:srgbClr val="FFFFFF"/>
                </a:solidFill>
              </a14:hiddenFill>
            </a:ext>
          </a:extLst>
        </p:spPr>
      </p:pic>
      <p:sp>
        <p:nvSpPr>
          <p:cNvPr id="8209" name="Rectangle 8208">
            <a:extLst>
              <a:ext uri="{FF2B5EF4-FFF2-40B4-BE49-F238E27FC236}">
                <a16:creationId xmlns:a16="http://schemas.microsoft.com/office/drawing/2014/main" id="{51F59CD9-29E6-4943-8931-5BC720133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8211" name="Rectangle 8210">
            <a:extLst>
              <a:ext uri="{FF2B5EF4-FFF2-40B4-BE49-F238E27FC236}">
                <a16:creationId xmlns:a16="http://schemas.microsoft.com/office/drawing/2014/main" id="{5B76B32D-AA83-45A4-9609-F96830AD4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3588957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C438D-F1DB-D5E4-1744-7CFDCC22E12C}"/>
              </a:ext>
            </a:extLst>
          </p:cNvPr>
          <p:cNvSpPr>
            <a:spLocks noGrp="1"/>
          </p:cNvSpPr>
          <p:nvPr>
            <p:ph type="title"/>
          </p:nvPr>
        </p:nvSpPr>
        <p:spPr/>
        <p:txBody>
          <a:bodyPr>
            <a:normAutofit/>
          </a:bodyPr>
          <a:lstStyle/>
          <a:p>
            <a:r>
              <a:rPr lang="nl-NL" sz="4000" b="0" dirty="0">
                <a:solidFill>
                  <a:schemeClr val="tx1"/>
                </a:solidFill>
                <a:latin typeface="Helvetica" panose="020B0604020202020204" pitchFamily="34" charset="0"/>
                <a:cs typeface="Helvetica" panose="020B0604020202020204" pitchFamily="34" charset="0"/>
              </a:rPr>
              <a:t>Verschillen in aanval tussen Astma en COPD</a:t>
            </a:r>
            <a:endParaRPr lang="LID4096" sz="4000" dirty="0">
              <a:solidFill>
                <a:schemeClr val="tx1"/>
              </a:solidFill>
            </a:endParaRPr>
          </a:p>
        </p:txBody>
      </p:sp>
      <p:sp>
        <p:nvSpPr>
          <p:cNvPr id="26" name="TextBox 56">
            <a:extLst>
              <a:ext uri="{FF2B5EF4-FFF2-40B4-BE49-F238E27FC236}">
                <a16:creationId xmlns:a16="http://schemas.microsoft.com/office/drawing/2014/main" id="{8CCE3B69-0BCF-0C83-5079-3922B617E092}"/>
              </a:ext>
            </a:extLst>
          </p:cNvPr>
          <p:cNvSpPr txBox="1"/>
          <p:nvPr/>
        </p:nvSpPr>
        <p:spPr>
          <a:xfrm>
            <a:off x="1014429" y="2292923"/>
            <a:ext cx="4471972" cy="3425489"/>
          </a:xfrm>
          <a:prstGeom prst="rect">
            <a:avLst/>
          </a:prstGeom>
          <a:ln w="12700">
            <a:miter lim="400000"/>
          </a:ln>
        </p:spPr>
        <p:txBody>
          <a:bodyPr wrap="square" lIns="38098" tIns="38098" rIns="38098" bIns="38098" anchor="t" anchorCtr="0">
            <a:noAutofit/>
          </a:bodyPr>
          <a:lstStyle>
            <a:lvl1pPr algn="r">
              <a:defRPr sz="2100">
                <a:solidFill>
                  <a:schemeClr val="bg1">
                    <a:lumMod val="65000"/>
                  </a:schemeClr>
                </a:solidFill>
                <a:ea typeface="Lato Regular"/>
                <a:cs typeface="Lato Regular"/>
              </a:defRPr>
            </a:lvl1pPr>
          </a:lstStyle>
          <a:p>
            <a:pPr algn="l"/>
            <a:endParaRPr lang="nl-NL" sz="1800" dirty="0">
              <a:solidFill>
                <a:schemeClr val="accent4"/>
              </a:solidFill>
              <a:latin typeface="Helvetica" panose="020B0604020202020204" pitchFamily="34" charset="0"/>
              <a:cs typeface="Helvetica" panose="020B0604020202020204" pitchFamily="34" charset="0"/>
            </a:endParaRPr>
          </a:p>
          <a:p>
            <a:pPr algn="l"/>
            <a:endParaRPr lang="nl-NL" sz="1800" dirty="0">
              <a:solidFill>
                <a:schemeClr val="accent4"/>
              </a:solidFill>
              <a:latin typeface="Helvetica" panose="020B0604020202020204" pitchFamily="34" charset="0"/>
              <a:cs typeface="Helvetica" panose="020B0604020202020204" pitchFamily="34" charset="0"/>
            </a:endParaRPr>
          </a:p>
        </p:txBody>
      </p:sp>
      <p:sp>
        <p:nvSpPr>
          <p:cNvPr id="27" name="TextBox 58">
            <a:extLst>
              <a:ext uri="{FF2B5EF4-FFF2-40B4-BE49-F238E27FC236}">
                <a16:creationId xmlns:a16="http://schemas.microsoft.com/office/drawing/2014/main" id="{20588201-1CA0-AF49-436F-DFF9A545D928}"/>
              </a:ext>
            </a:extLst>
          </p:cNvPr>
          <p:cNvSpPr txBox="1"/>
          <p:nvPr/>
        </p:nvSpPr>
        <p:spPr>
          <a:xfrm>
            <a:off x="990600" y="3826057"/>
            <a:ext cx="3981427" cy="766359"/>
          </a:xfrm>
          <a:prstGeom prst="rect">
            <a:avLst/>
          </a:prstGeom>
          <a:ln w="12700">
            <a:miter lim="400000"/>
          </a:ln>
        </p:spPr>
        <p:txBody>
          <a:bodyPr wrap="square" lIns="38098" tIns="38098" rIns="38098" bIns="38098" anchor="t" anchorCtr="0">
            <a:noAutofit/>
          </a:bodyPr>
          <a:lstStyle>
            <a:lvl1pPr algn="r">
              <a:defRPr sz="2100">
                <a:solidFill>
                  <a:schemeClr val="bg1">
                    <a:lumMod val="65000"/>
                  </a:schemeClr>
                </a:solidFill>
                <a:ea typeface="Lato Regular"/>
                <a:cs typeface="Lato Regular"/>
              </a:defRPr>
            </a:lvl1pPr>
          </a:lstStyle>
          <a:p>
            <a:pPr algn="l"/>
            <a:endParaRPr lang="nl-NL" sz="1800" dirty="0">
              <a:solidFill>
                <a:schemeClr val="accent4"/>
              </a:solidFill>
              <a:latin typeface="Helvetica" panose="020B0604020202020204" pitchFamily="34" charset="0"/>
              <a:cs typeface="Helvetica" panose="020B0604020202020204" pitchFamily="34" charset="0"/>
            </a:endParaRPr>
          </a:p>
        </p:txBody>
      </p:sp>
      <p:sp>
        <p:nvSpPr>
          <p:cNvPr id="28" name="TextBox 59">
            <a:extLst>
              <a:ext uri="{FF2B5EF4-FFF2-40B4-BE49-F238E27FC236}">
                <a16:creationId xmlns:a16="http://schemas.microsoft.com/office/drawing/2014/main" id="{2D466627-AECC-C578-73DB-6EA58851EA06}"/>
              </a:ext>
            </a:extLst>
          </p:cNvPr>
          <p:cNvSpPr txBox="1"/>
          <p:nvPr/>
        </p:nvSpPr>
        <p:spPr>
          <a:xfrm>
            <a:off x="990600" y="5182196"/>
            <a:ext cx="3981427" cy="766359"/>
          </a:xfrm>
          <a:prstGeom prst="rect">
            <a:avLst/>
          </a:prstGeom>
          <a:ln w="12700">
            <a:miter lim="400000"/>
          </a:ln>
        </p:spPr>
        <p:txBody>
          <a:bodyPr wrap="square" lIns="38098" tIns="38098" rIns="38098" bIns="38098" anchor="t" anchorCtr="0">
            <a:noAutofit/>
          </a:bodyPr>
          <a:lstStyle>
            <a:lvl1pPr algn="r">
              <a:defRPr sz="2100">
                <a:solidFill>
                  <a:schemeClr val="bg1">
                    <a:lumMod val="65000"/>
                  </a:schemeClr>
                </a:solidFill>
                <a:ea typeface="Lato Regular"/>
                <a:cs typeface="Lato Regular"/>
              </a:defRPr>
            </a:lvl1pPr>
          </a:lstStyle>
          <a:p>
            <a:pPr algn="l"/>
            <a:endParaRPr lang="nl-NL" sz="1600" dirty="0">
              <a:solidFill>
                <a:schemeClr val="accent4"/>
              </a:solidFill>
              <a:latin typeface="Helvetica"/>
              <a:cs typeface="Helvetica"/>
            </a:endParaRPr>
          </a:p>
        </p:txBody>
      </p:sp>
      <p:sp>
        <p:nvSpPr>
          <p:cNvPr id="29" name="TextBox 62">
            <a:extLst>
              <a:ext uri="{FF2B5EF4-FFF2-40B4-BE49-F238E27FC236}">
                <a16:creationId xmlns:a16="http://schemas.microsoft.com/office/drawing/2014/main" id="{DD6227EA-76DD-47D8-264F-085D376A1855}"/>
              </a:ext>
            </a:extLst>
          </p:cNvPr>
          <p:cNvSpPr txBox="1"/>
          <p:nvPr/>
        </p:nvSpPr>
        <p:spPr>
          <a:xfrm>
            <a:off x="6126480" y="2322538"/>
            <a:ext cx="3895881" cy="766359"/>
          </a:xfrm>
          <a:prstGeom prst="rect">
            <a:avLst/>
          </a:prstGeom>
          <a:ln w="12700">
            <a:miter lim="400000"/>
          </a:ln>
        </p:spPr>
        <p:txBody>
          <a:bodyPr wrap="square" lIns="38098" tIns="38098" rIns="38098" bIns="38098" anchor="t" anchorCtr="0">
            <a:noAutofit/>
          </a:bodyPr>
          <a:lstStyle>
            <a:lvl1pPr algn="r">
              <a:defRPr sz="2100">
                <a:solidFill>
                  <a:schemeClr val="bg1">
                    <a:lumMod val="65000"/>
                  </a:schemeClr>
                </a:solidFill>
                <a:ea typeface="Lato Regular"/>
                <a:cs typeface="Lato Regular"/>
              </a:defRPr>
            </a:lvl1pPr>
          </a:lstStyle>
          <a:p>
            <a:pPr algn="l"/>
            <a:endParaRPr lang="nl-NL" sz="1800" dirty="0">
              <a:solidFill>
                <a:schemeClr val="accent4"/>
              </a:solidFill>
              <a:latin typeface="Helvetica" panose="020B0604020202020204" pitchFamily="34" charset="0"/>
              <a:cs typeface="Helvetica" panose="020B0604020202020204" pitchFamily="34" charset="0"/>
            </a:endParaRPr>
          </a:p>
        </p:txBody>
      </p:sp>
      <p:sp>
        <p:nvSpPr>
          <p:cNvPr id="30" name="TextBox 65">
            <a:extLst>
              <a:ext uri="{FF2B5EF4-FFF2-40B4-BE49-F238E27FC236}">
                <a16:creationId xmlns:a16="http://schemas.microsoft.com/office/drawing/2014/main" id="{42542A16-CFC2-A407-0302-E5A123367197}"/>
              </a:ext>
            </a:extLst>
          </p:cNvPr>
          <p:cNvSpPr txBox="1"/>
          <p:nvPr/>
        </p:nvSpPr>
        <p:spPr>
          <a:xfrm>
            <a:off x="6805685" y="3794387"/>
            <a:ext cx="3895881" cy="766359"/>
          </a:xfrm>
          <a:prstGeom prst="rect">
            <a:avLst/>
          </a:prstGeom>
          <a:ln w="12700">
            <a:miter lim="400000"/>
          </a:ln>
        </p:spPr>
        <p:txBody>
          <a:bodyPr wrap="square" lIns="38098" tIns="38098" rIns="38098" bIns="38098" anchor="t" anchorCtr="0">
            <a:noAutofit/>
          </a:bodyPr>
          <a:lstStyle>
            <a:lvl1pPr algn="r">
              <a:defRPr sz="2100">
                <a:solidFill>
                  <a:schemeClr val="bg1">
                    <a:lumMod val="65000"/>
                  </a:schemeClr>
                </a:solidFill>
                <a:ea typeface="Lato Regular"/>
                <a:cs typeface="Lato Regular"/>
              </a:defRPr>
            </a:lvl1pPr>
          </a:lstStyle>
          <a:p>
            <a:pPr algn="l"/>
            <a:endParaRPr lang="nl-NL" sz="1800" dirty="0">
              <a:solidFill>
                <a:schemeClr val="accent4"/>
              </a:solidFill>
              <a:latin typeface="Helvetica" panose="020B0604020202020204" pitchFamily="34" charset="0"/>
              <a:cs typeface="Helvetica" panose="020B0604020202020204" pitchFamily="34" charset="0"/>
            </a:endParaRPr>
          </a:p>
        </p:txBody>
      </p:sp>
      <p:sp>
        <p:nvSpPr>
          <p:cNvPr id="31" name="TextBox 66">
            <a:extLst>
              <a:ext uri="{FF2B5EF4-FFF2-40B4-BE49-F238E27FC236}">
                <a16:creationId xmlns:a16="http://schemas.microsoft.com/office/drawing/2014/main" id="{C37B6361-F243-16F2-39BE-3D9DD621B816}"/>
              </a:ext>
            </a:extLst>
          </p:cNvPr>
          <p:cNvSpPr txBox="1"/>
          <p:nvPr/>
        </p:nvSpPr>
        <p:spPr>
          <a:xfrm>
            <a:off x="6805684" y="5258329"/>
            <a:ext cx="3895881" cy="766359"/>
          </a:xfrm>
          <a:prstGeom prst="rect">
            <a:avLst/>
          </a:prstGeom>
          <a:ln w="12700">
            <a:miter lim="400000"/>
          </a:ln>
        </p:spPr>
        <p:txBody>
          <a:bodyPr wrap="square" lIns="38098" tIns="38098" rIns="38098" bIns="38098" anchor="t" anchorCtr="0">
            <a:noAutofit/>
          </a:bodyPr>
          <a:lstStyle>
            <a:lvl1pPr algn="r">
              <a:defRPr sz="2100">
                <a:solidFill>
                  <a:schemeClr val="bg1">
                    <a:lumMod val="65000"/>
                  </a:schemeClr>
                </a:solidFill>
                <a:ea typeface="Lato Regular"/>
                <a:cs typeface="Lato Regular"/>
              </a:defRPr>
            </a:lvl1pPr>
          </a:lstStyle>
          <a:p>
            <a:pPr algn="l"/>
            <a:endParaRPr lang="nl-NL" sz="1800" dirty="0">
              <a:solidFill>
                <a:schemeClr val="accent4"/>
              </a:solidFill>
              <a:latin typeface="Helvetica" panose="020B0604020202020204" pitchFamily="34" charset="0"/>
              <a:cs typeface="Helvetica" panose="020B0604020202020204" pitchFamily="34" charset="0"/>
            </a:endParaRPr>
          </a:p>
        </p:txBody>
      </p:sp>
      <p:pic>
        <p:nvPicPr>
          <p:cNvPr id="45" name="Afbeelding 44">
            <a:extLst>
              <a:ext uri="{FF2B5EF4-FFF2-40B4-BE49-F238E27FC236}">
                <a16:creationId xmlns:a16="http://schemas.microsoft.com/office/drawing/2014/main" id="{B88FC733-61FB-8CF7-11BE-44D19D138567}"/>
              </a:ext>
            </a:extLst>
          </p:cNvPr>
          <p:cNvPicPr>
            <a:picLocks noChangeAspect="1"/>
          </p:cNvPicPr>
          <p:nvPr/>
        </p:nvPicPr>
        <p:blipFill>
          <a:blip r:embed="rId3"/>
          <a:srcRect l="35720" t="40452" r="16229" b="25333"/>
          <a:stretch/>
        </p:blipFill>
        <p:spPr>
          <a:xfrm>
            <a:off x="1097280" y="2456792"/>
            <a:ext cx="9604285" cy="3846798"/>
          </a:xfrm>
          <a:prstGeom prst="rect">
            <a:avLst/>
          </a:prstGeom>
        </p:spPr>
      </p:pic>
      <p:sp>
        <p:nvSpPr>
          <p:cNvPr id="46" name="Tekstvak 45">
            <a:extLst>
              <a:ext uri="{FF2B5EF4-FFF2-40B4-BE49-F238E27FC236}">
                <a16:creationId xmlns:a16="http://schemas.microsoft.com/office/drawing/2014/main" id="{E63CA64A-A54F-F9A5-DA70-16111C85DF83}"/>
              </a:ext>
            </a:extLst>
          </p:cNvPr>
          <p:cNvSpPr txBox="1"/>
          <p:nvPr/>
        </p:nvSpPr>
        <p:spPr>
          <a:xfrm>
            <a:off x="1036320" y="1916037"/>
            <a:ext cx="9900317" cy="461665"/>
          </a:xfrm>
          <a:prstGeom prst="rect">
            <a:avLst/>
          </a:prstGeom>
          <a:noFill/>
        </p:spPr>
        <p:txBody>
          <a:bodyPr wrap="square" rtlCol="0">
            <a:spAutoFit/>
          </a:bodyPr>
          <a:lstStyle/>
          <a:p>
            <a:r>
              <a:rPr lang="en-GB" sz="2400" dirty="0"/>
              <a:t>	</a:t>
            </a:r>
            <a:r>
              <a:rPr lang="en-GB" sz="2400" dirty="0">
                <a:solidFill>
                  <a:schemeClr val="accent1">
                    <a:lumMod val="50000"/>
                  </a:schemeClr>
                </a:solidFill>
              </a:rPr>
              <a:t>	       </a:t>
            </a:r>
            <a:r>
              <a:rPr lang="en-GB" sz="2400" b="1" dirty="0">
                <a:solidFill>
                  <a:schemeClr val="accent1">
                    <a:lumMod val="50000"/>
                  </a:schemeClr>
                </a:solidFill>
              </a:rPr>
              <a:t>	</a:t>
            </a:r>
            <a:r>
              <a:rPr lang="en-GB" sz="2400" b="1" dirty="0" err="1">
                <a:solidFill>
                  <a:schemeClr val="accent1">
                    <a:lumMod val="50000"/>
                  </a:schemeClr>
                </a:solidFill>
              </a:rPr>
              <a:t>Astma</a:t>
            </a:r>
            <a:r>
              <a:rPr lang="en-GB" sz="2400" b="1" dirty="0">
                <a:solidFill>
                  <a:schemeClr val="accent1">
                    <a:lumMod val="50000"/>
                  </a:schemeClr>
                </a:solidFill>
              </a:rPr>
              <a:t>                						 COPD</a:t>
            </a:r>
            <a:endParaRPr lang="LID4096" sz="2400" b="1" dirty="0">
              <a:solidFill>
                <a:schemeClr val="accent1">
                  <a:lumMod val="50000"/>
                </a:schemeClr>
              </a:solidFill>
            </a:endParaRPr>
          </a:p>
        </p:txBody>
      </p:sp>
    </p:spTree>
    <p:extLst>
      <p:ext uri="{BB962C8B-B14F-4D97-AF65-F5344CB8AC3E}">
        <p14:creationId xmlns:p14="http://schemas.microsoft.com/office/powerpoint/2010/main" val="1618570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BDCA7C-541E-2073-4BAF-477D62397B3E}"/>
              </a:ext>
            </a:extLst>
          </p:cNvPr>
          <p:cNvSpPr>
            <a:spLocks noGrp="1"/>
          </p:cNvSpPr>
          <p:nvPr>
            <p:ph type="title"/>
          </p:nvPr>
        </p:nvSpPr>
        <p:spPr/>
        <p:txBody>
          <a:bodyPr/>
          <a:lstStyle/>
          <a:p>
            <a:r>
              <a:rPr lang="en-GB" dirty="0"/>
              <a:t>Effect </a:t>
            </a:r>
            <a:r>
              <a:rPr lang="en-GB" dirty="0" err="1"/>
              <a:t>longaanvallen</a:t>
            </a:r>
            <a:endParaRPr lang="LID4096" dirty="0"/>
          </a:p>
        </p:txBody>
      </p:sp>
      <p:sp>
        <p:nvSpPr>
          <p:cNvPr id="3" name="Tijdelijke aanduiding voor inhoud 2">
            <a:extLst>
              <a:ext uri="{FF2B5EF4-FFF2-40B4-BE49-F238E27FC236}">
                <a16:creationId xmlns:a16="http://schemas.microsoft.com/office/drawing/2014/main" id="{A0ABEA54-5258-2290-11C5-B8E89D365EFE}"/>
              </a:ext>
            </a:extLst>
          </p:cNvPr>
          <p:cNvSpPr>
            <a:spLocks noGrp="1"/>
          </p:cNvSpPr>
          <p:nvPr>
            <p:ph idx="1"/>
          </p:nvPr>
        </p:nvSpPr>
        <p:spPr/>
        <p:txBody>
          <a:bodyPr/>
          <a:lstStyle/>
          <a:p>
            <a:pPr>
              <a:buFont typeface="Arial" panose="020B0604020202020204" pitchFamily="34" charset="0"/>
              <a:buChar char="•"/>
            </a:pPr>
            <a:r>
              <a:rPr lang="nl-NL" dirty="0"/>
              <a:t>  Blijvende beschadiging longen (COPD en bij onder behandeld astma)</a:t>
            </a:r>
          </a:p>
          <a:p>
            <a:pPr>
              <a:buFont typeface="Arial" panose="020B0604020202020204" pitchFamily="34" charset="0"/>
              <a:buChar char="•"/>
            </a:pPr>
            <a:r>
              <a:rPr lang="nl-NL" dirty="0"/>
              <a:t>  Toename klachten van kortademigheid</a:t>
            </a:r>
          </a:p>
          <a:p>
            <a:pPr>
              <a:buFont typeface="Arial" panose="020B0604020202020204" pitchFamily="34" charset="0"/>
              <a:buChar char="•"/>
            </a:pPr>
            <a:r>
              <a:rPr lang="nl-NL" dirty="0"/>
              <a:t>  Verslechtering kwaliteit van leven</a:t>
            </a:r>
          </a:p>
          <a:p>
            <a:pPr>
              <a:buFont typeface="Arial" panose="020B0604020202020204" pitchFamily="34" charset="0"/>
              <a:buChar char="•"/>
            </a:pPr>
            <a:r>
              <a:rPr lang="nl-NL" dirty="0"/>
              <a:t>  Toename van longaanvallen</a:t>
            </a:r>
          </a:p>
          <a:p>
            <a:pPr>
              <a:buFont typeface="Arial" panose="020B0604020202020204" pitchFamily="34" charset="0"/>
              <a:buChar char="•"/>
            </a:pPr>
            <a:r>
              <a:rPr lang="nl-NL" dirty="0"/>
              <a:t>  Verhoogde kans op ziekenhuisopname</a:t>
            </a:r>
          </a:p>
          <a:p>
            <a:pPr>
              <a:buFont typeface="Arial" panose="020B0604020202020204" pitchFamily="34" charset="0"/>
              <a:buChar char="•"/>
            </a:pPr>
            <a:endParaRPr lang="nl-NL" dirty="0"/>
          </a:p>
          <a:p>
            <a:pPr>
              <a:buFont typeface="Arial" panose="020B0604020202020204" pitchFamily="34" charset="0"/>
              <a:buChar char="•"/>
            </a:pPr>
            <a:r>
              <a:rPr lang="nl-NL" dirty="0"/>
              <a:t>  Verhoogd risico op overlijden</a:t>
            </a:r>
          </a:p>
          <a:p>
            <a:endParaRPr lang="LID4096" dirty="0"/>
          </a:p>
        </p:txBody>
      </p:sp>
    </p:spTree>
    <p:extLst>
      <p:ext uri="{BB962C8B-B14F-4D97-AF65-F5344CB8AC3E}">
        <p14:creationId xmlns:p14="http://schemas.microsoft.com/office/powerpoint/2010/main" val="60594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6034A26-1327-7C44-B8D0-997ADEB327A4}"/>
              </a:ext>
            </a:extLst>
          </p:cNvPr>
          <p:cNvSpPr>
            <a:spLocks noGrp="1"/>
          </p:cNvSpPr>
          <p:nvPr>
            <p:ph idx="1"/>
          </p:nvPr>
        </p:nvSpPr>
        <p:spPr>
          <a:xfrm>
            <a:off x="1097280" y="1845734"/>
            <a:ext cx="10058400" cy="4023360"/>
          </a:xfrm>
        </p:spPr>
        <p:txBody>
          <a:bodyPr/>
          <a:lstStyle/>
          <a:p>
            <a:r>
              <a:rPr lang="nl-NL" dirty="0"/>
              <a:t>Verwijs bij:</a:t>
            </a:r>
          </a:p>
          <a:p>
            <a:r>
              <a:rPr lang="nl-NL" dirty="0"/>
              <a:t>• onvoldoende verbetering</a:t>
            </a:r>
          </a:p>
          <a:p>
            <a:r>
              <a:rPr lang="nl-NL" dirty="0"/>
              <a:t>• onvoldoende zorgmogelijkheden in de eerstvolgende 12-24 uur</a:t>
            </a:r>
          </a:p>
          <a:p>
            <a:r>
              <a:rPr lang="nl-NL" dirty="0"/>
              <a:t>• een ziekenhuisopname wegens astma of een zeer ernstig verlopen longaanval in de voorafgaande 12 maanden</a:t>
            </a:r>
          </a:p>
          <a:p>
            <a:r>
              <a:rPr lang="nl-NL" dirty="0"/>
              <a:t>• een longaanval die de volgende dag ondanks adequaat ingestelde medicatie onvoldoende verbetert</a:t>
            </a:r>
          </a:p>
          <a:p>
            <a:endParaRPr lang="LID4096" dirty="0"/>
          </a:p>
        </p:txBody>
      </p:sp>
    </p:spTree>
    <p:extLst>
      <p:ext uri="{BB962C8B-B14F-4D97-AF65-F5344CB8AC3E}">
        <p14:creationId xmlns:p14="http://schemas.microsoft.com/office/powerpoint/2010/main" val="3257785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tekst, schermopname, software, Webpagina&#10;&#10;Automatisch gegenereerde beschrijving">
            <a:extLst>
              <a:ext uri="{FF2B5EF4-FFF2-40B4-BE49-F238E27FC236}">
                <a16:creationId xmlns:a16="http://schemas.microsoft.com/office/drawing/2014/main" id="{97F26D1A-1511-BA4A-457F-7155466F104A}"/>
              </a:ext>
            </a:extLst>
          </p:cNvPr>
          <p:cNvPicPr>
            <a:picLocks noChangeAspect="1"/>
          </p:cNvPicPr>
          <p:nvPr/>
        </p:nvPicPr>
        <p:blipFill rotWithShape="1">
          <a:blip r:embed="rId3"/>
          <a:srcRect l="31924" t="28542" r="18514" b="18309"/>
          <a:stretch/>
        </p:blipFill>
        <p:spPr bwMode="auto">
          <a:xfrm>
            <a:off x="1148424" y="139220"/>
            <a:ext cx="10103156" cy="60944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7590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518F26-5983-0985-4B7B-3BF7F12E8645}"/>
              </a:ext>
            </a:extLst>
          </p:cNvPr>
          <p:cNvSpPr>
            <a:spLocks noGrp="1"/>
          </p:cNvSpPr>
          <p:nvPr>
            <p:ph type="title"/>
          </p:nvPr>
        </p:nvSpPr>
        <p:spPr/>
        <p:txBody>
          <a:bodyPr/>
          <a:lstStyle/>
          <a:p>
            <a:r>
              <a:rPr lang="en-GB" dirty="0" err="1"/>
              <a:t>Stroomschema</a:t>
            </a:r>
            <a:r>
              <a:rPr lang="en-GB" dirty="0"/>
              <a:t> </a:t>
            </a:r>
            <a:r>
              <a:rPr lang="en-GB" dirty="0" err="1"/>
              <a:t>voor</a:t>
            </a:r>
            <a:r>
              <a:rPr lang="en-GB" dirty="0"/>
              <a:t> </a:t>
            </a:r>
            <a:r>
              <a:rPr lang="en-GB" dirty="0" err="1"/>
              <a:t>keuze</a:t>
            </a:r>
            <a:r>
              <a:rPr lang="en-GB" dirty="0"/>
              <a:t> inhalator</a:t>
            </a:r>
            <a:endParaRPr lang="LID4096" dirty="0"/>
          </a:p>
        </p:txBody>
      </p:sp>
      <p:pic>
        <p:nvPicPr>
          <p:cNvPr id="7" name="Afbeelding 6">
            <a:extLst>
              <a:ext uri="{FF2B5EF4-FFF2-40B4-BE49-F238E27FC236}">
                <a16:creationId xmlns:a16="http://schemas.microsoft.com/office/drawing/2014/main" id="{6A31AB05-212A-C557-71D0-CEFCCB64455B}"/>
              </a:ext>
            </a:extLst>
          </p:cNvPr>
          <p:cNvPicPr>
            <a:picLocks noChangeAspect="1"/>
          </p:cNvPicPr>
          <p:nvPr/>
        </p:nvPicPr>
        <p:blipFill>
          <a:blip r:embed="rId2"/>
          <a:srcRect l="15987" t="27720" r="19770" b="18070"/>
          <a:stretch/>
        </p:blipFill>
        <p:spPr>
          <a:xfrm>
            <a:off x="1961148" y="2165683"/>
            <a:ext cx="7832558" cy="3717759"/>
          </a:xfrm>
          <a:prstGeom prst="rect">
            <a:avLst/>
          </a:prstGeom>
        </p:spPr>
      </p:pic>
    </p:spTree>
    <p:extLst>
      <p:ext uri="{BB962C8B-B14F-4D97-AF65-F5344CB8AC3E}">
        <p14:creationId xmlns:p14="http://schemas.microsoft.com/office/powerpoint/2010/main" val="85856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4DC007-396D-7247-A458-C1BE789438D5}"/>
              </a:ext>
            </a:extLst>
          </p:cNvPr>
          <p:cNvSpPr>
            <a:spLocks noGrp="1"/>
          </p:cNvSpPr>
          <p:nvPr>
            <p:ph type="title"/>
          </p:nvPr>
        </p:nvSpPr>
        <p:spPr/>
        <p:txBody>
          <a:bodyPr/>
          <a:lstStyle/>
          <a:p>
            <a:endParaRPr lang="LID4096" dirty="0"/>
          </a:p>
        </p:txBody>
      </p:sp>
      <p:pic>
        <p:nvPicPr>
          <p:cNvPr id="5" name="Afbeelding 4">
            <a:extLst>
              <a:ext uri="{FF2B5EF4-FFF2-40B4-BE49-F238E27FC236}">
                <a16:creationId xmlns:a16="http://schemas.microsoft.com/office/drawing/2014/main" id="{745E5E11-4B1F-B68D-F204-7512AB7AAAAB}"/>
              </a:ext>
            </a:extLst>
          </p:cNvPr>
          <p:cNvPicPr>
            <a:picLocks noChangeAspect="1"/>
          </p:cNvPicPr>
          <p:nvPr/>
        </p:nvPicPr>
        <p:blipFill>
          <a:blip r:embed="rId2"/>
          <a:srcRect l="1381" t="13508" r="22632" b="7720"/>
          <a:stretch/>
        </p:blipFill>
        <p:spPr>
          <a:xfrm>
            <a:off x="1097280" y="2030019"/>
            <a:ext cx="4431398" cy="2584023"/>
          </a:xfrm>
          <a:prstGeom prst="rect">
            <a:avLst/>
          </a:prstGeom>
        </p:spPr>
      </p:pic>
      <p:pic>
        <p:nvPicPr>
          <p:cNvPr id="11" name="Afbeelding 10">
            <a:extLst>
              <a:ext uri="{FF2B5EF4-FFF2-40B4-BE49-F238E27FC236}">
                <a16:creationId xmlns:a16="http://schemas.microsoft.com/office/drawing/2014/main" id="{12A2E080-BA48-8D7B-906C-DC8C43790BA3}"/>
              </a:ext>
            </a:extLst>
          </p:cNvPr>
          <p:cNvPicPr>
            <a:picLocks noChangeAspect="1"/>
          </p:cNvPicPr>
          <p:nvPr/>
        </p:nvPicPr>
        <p:blipFill>
          <a:blip r:embed="rId3"/>
          <a:srcRect l="20165" t="9349" r="14868" b="58772"/>
          <a:stretch/>
        </p:blipFill>
        <p:spPr>
          <a:xfrm>
            <a:off x="3878460" y="3813556"/>
            <a:ext cx="7920651" cy="2186290"/>
          </a:xfrm>
          <a:prstGeom prst="rect">
            <a:avLst/>
          </a:prstGeom>
        </p:spPr>
      </p:pic>
    </p:spTree>
    <p:extLst>
      <p:ext uri="{BB962C8B-B14F-4D97-AF65-F5344CB8AC3E}">
        <p14:creationId xmlns:p14="http://schemas.microsoft.com/office/powerpoint/2010/main" val="1069714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7908AB-D9CD-BDFF-A8E2-BAE2940AD84C}"/>
              </a:ext>
            </a:extLst>
          </p:cNvPr>
          <p:cNvSpPr>
            <a:spLocks noGrp="1"/>
          </p:cNvSpPr>
          <p:nvPr>
            <p:ph type="title"/>
          </p:nvPr>
        </p:nvSpPr>
        <p:spPr/>
        <p:txBody>
          <a:bodyPr/>
          <a:lstStyle/>
          <a:p>
            <a:r>
              <a:rPr lang="en-GB" dirty="0"/>
              <a:t>Inhalatorgebruik.nl </a:t>
            </a:r>
            <a:endParaRPr lang="LID4096" dirty="0"/>
          </a:p>
        </p:txBody>
      </p:sp>
      <p:sp>
        <p:nvSpPr>
          <p:cNvPr id="3" name="Tijdelijke aanduiding voor inhoud 2">
            <a:extLst>
              <a:ext uri="{FF2B5EF4-FFF2-40B4-BE49-F238E27FC236}">
                <a16:creationId xmlns:a16="http://schemas.microsoft.com/office/drawing/2014/main" id="{332251C4-6E67-9C6C-4FF6-70A2492DC56A}"/>
              </a:ext>
            </a:extLst>
          </p:cNvPr>
          <p:cNvSpPr>
            <a:spLocks noGrp="1"/>
          </p:cNvSpPr>
          <p:nvPr>
            <p:ph idx="1"/>
          </p:nvPr>
        </p:nvSpPr>
        <p:spPr>
          <a:xfrm>
            <a:off x="1097280" y="1845734"/>
            <a:ext cx="10058400" cy="4555066"/>
          </a:xfrm>
        </p:spPr>
        <p:txBody>
          <a:bodyPr>
            <a:normAutofit fontScale="85000" lnSpcReduction="20000"/>
          </a:bodyPr>
          <a:lstStyle/>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endParaRPr lang="en-GB" dirty="0">
              <a:hlinkClick r:id="rId2"/>
            </a:endParaRPr>
          </a:p>
          <a:p>
            <a:r>
              <a:rPr lang="en-GB" sz="2300" i="1" dirty="0"/>
              <a:t>Wie </a:t>
            </a:r>
            <a:r>
              <a:rPr lang="en-GB" sz="2300" i="1" dirty="0" err="1"/>
              <a:t>geeft</a:t>
            </a:r>
            <a:r>
              <a:rPr lang="en-GB" sz="2300" i="1" dirty="0"/>
              <a:t> de </a:t>
            </a:r>
            <a:r>
              <a:rPr lang="en-GB" sz="2300" i="1" dirty="0" err="1"/>
              <a:t>inhalatie</a:t>
            </a:r>
            <a:r>
              <a:rPr lang="en-GB" sz="2300" i="1" dirty="0"/>
              <a:t> </a:t>
            </a:r>
            <a:r>
              <a:rPr lang="en-GB" sz="2300" i="1" dirty="0" err="1"/>
              <a:t>instructie</a:t>
            </a:r>
            <a:r>
              <a:rPr lang="en-GB" sz="2300" i="1" dirty="0"/>
              <a:t>?</a:t>
            </a:r>
          </a:p>
          <a:p>
            <a:r>
              <a:rPr lang="en-GB" sz="2300" i="1" dirty="0"/>
              <a:t>Wat </a:t>
            </a:r>
            <a:r>
              <a:rPr lang="en-GB" sz="2300" i="1" dirty="0" err="1"/>
              <a:t>doen</a:t>
            </a:r>
            <a:r>
              <a:rPr lang="en-GB" sz="2300" i="1" dirty="0"/>
              <a:t> we </a:t>
            </a:r>
            <a:r>
              <a:rPr lang="en-GB" sz="2300" i="1" dirty="0" err="1"/>
              <a:t>als</a:t>
            </a:r>
            <a:r>
              <a:rPr lang="en-GB" sz="2300" i="1" dirty="0"/>
              <a:t> de </a:t>
            </a:r>
            <a:r>
              <a:rPr lang="en-GB" sz="2300" i="1" dirty="0" err="1"/>
              <a:t>zorgverzekeraar</a:t>
            </a:r>
            <a:r>
              <a:rPr lang="en-GB" sz="2300" i="1" dirty="0"/>
              <a:t> </a:t>
            </a:r>
            <a:r>
              <a:rPr lang="en-GB" sz="2300" i="1" dirty="0" err="1"/>
              <a:t>een</a:t>
            </a:r>
            <a:r>
              <a:rPr lang="en-GB" sz="2300" i="1" dirty="0"/>
              <a:t> </a:t>
            </a:r>
            <a:r>
              <a:rPr lang="en-GB" sz="2300" i="1" dirty="0" err="1"/>
              <a:t>andere</a:t>
            </a:r>
            <a:r>
              <a:rPr lang="en-GB" sz="2300" i="1" dirty="0"/>
              <a:t> device </a:t>
            </a:r>
            <a:r>
              <a:rPr lang="en-GB" sz="2300" i="1" dirty="0" err="1"/>
              <a:t>vergoed</a:t>
            </a:r>
            <a:r>
              <a:rPr lang="en-GB" sz="2300" i="1" dirty="0"/>
              <a:t>?</a:t>
            </a:r>
            <a:endParaRPr lang="LID4096" sz="2300" i="1" dirty="0"/>
          </a:p>
          <a:p>
            <a:pPr marL="0" indent="0">
              <a:buNone/>
            </a:pPr>
            <a:endParaRPr lang="en-GB" dirty="0"/>
          </a:p>
          <a:p>
            <a:pPr marL="0" indent="0">
              <a:buNone/>
            </a:pPr>
            <a:endParaRPr lang="en-GB" dirty="0"/>
          </a:p>
          <a:p>
            <a:pPr marL="0" indent="0">
              <a:buNone/>
            </a:pPr>
            <a:endParaRPr lang="LID4096" dirty="0"/>
          </a:p>
        </p:txBody>
      </p:sp>
      <p:pic>
        <p:nvPicPr>
          <p:cNvPr id="5" name="Afbeelding 4">
            <a:extLst>
              <a:ext uri="{FF2B5EF4-FFF2-40B4-BE49-F238E27FC236}">
                <a16:creationId xmlns:a16="http://schemas.microsoft.com/office/drawing/2014/main" id="{495BEA32-56E1-B21E-FBF6-D81BCBF586A5}"/>
              </a:ext>
            </a:extLst>
          </p:cNvPr>
          <p:cNvPicPr>
            <a:picLocks noChangeAspect="1"/>
          </p:cNvPicPr>
          <p:nvPr/>
        </p:nvPicPr>
        <p:blipFill>
          <a:blip r:embed="rId3"/>
          <a:srcRect l="1175" t="5462" b="6185"/>
          <a:stretch/>
        </p:blipFill>
        <p:spPr>
          <a:xfrm>
            <a:off x="1355074" y="1922852"/>
            <a:ext cx="6198090" cy="3116993"/>
          </a:xfrm>
          <a:prstGeom prst="rect">
            <a:avLst/>
          </a:prstGeom>
        </p:spPr>
      </p:pic>
      <p:pic>
        <p:nvPicPr>
          <p:cNvPr id="7" name="Afbeelding 6">
            <a:extLst>
              <a:ext uri="{FF2B5EF4-FFF2-40B4-BE49-F238E27FC236}">
                <a16:creationId xmlns:a16="http://schemas.microsoft.com/office/drawing/2014/main" id="{1880A8EE-3E38-F64D-80C5-83B5F5CF7C21}"/>
              </a:ext>
            </a:extLst>
          </p:cNvPr>
          <p:cNvPicPr>
            <a:picLocks noChangeAspect="1"/>
          </p:cNvPicPr>
          <p:nvPr/>
        </p:nvPicPr>
        <p:blipFill>
          <a:blip r:embed="rId4"/>
          <a:srcRect l="28645" t="16707" r="29337" b="8113"/>
          <a:stretch/>
        </p:blipFill>
        <p:spPr>
          <a:xfrm>
            <a:off x="7730168" y="1922852"/>
            <a:ext cx="3602517" cy="3625759"/>
          </a:xfrm>
          <a:prstGeom prst="rect">
            <a:avLst/>
          </a:prstGeom>
        </p:spPr>
      </p:pic>
    </p:spTree>
    <p:extLst>
      <p:ext uri="{BB962C8B-B14F-4D97-AF65-F5344CB8AC3E}">
        <p14:creationId xmlns:p14="http://schemas.microsoft.com/office/powerpoint/2010/main" val="16636567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F8451-E60F-9F76-EEBB-E4985EDA872A}"/>
              </a:ext>
            </a:extLst>
          </p:cNvPr>
          <p:cNvSpPr>
            <a:spLocks noGrp="1"/>
          </p:cNvSpPr>
          <p:nvPr>
            <p:ph type="title"/>
          </p:nvPr>
        </p:nvSpPr>
        <p:spPr>
          <a:xfrm>
            <a:off x="1097279" y="286603"/>
            <a:ext cx="10745853" cy="1450757"/>
          </a:xfrm>
        </p:spPr>
        <p:txBody>
          <a:bodyPr/>
          <a:lstStyle/>
          <a:p>
            <a:r>
              <a:rPr lang="nl-NL" dirty="0"/>
              <a:t>Inhalatie Medicatie Instructie School (IMIS)</a:t>
            </a:r>
            <a:endParaRPr lang="LID4096" dirty="0"/>
          </a:p>
        </p:txBody>
      </p:sp>
      <p:sp>
        <p:nvSpPr>
          <p:cNvPr id="5" name="Tijdelijke aanduiding voor inhoud 4">
            <a:extLst>
              <a:ext uri="{FF2B5EF4-FFF2-40B4-BE49-F238E27FC236}">
                <a16:creationId xmlns:a16="http://schemas.microsoft.com/office/drawing/2014/main" id="{BCDB8869-8ACE-8D3B-2E66-D73C19A01280}"/>
              </a:ext>
            </a:extLst>
          </p:cNvPr>
          <p:cNvSpPr>
            <a:spLocks noGrp="1"/>
          </p:cNvSpPr>
          <p:nvPr>
            <p:ph idx="1"/>
          </p:nvPr>
        </p:nvSpPr>
        <p:spPr/>
        <p:txBody>
          <a:bodyPr>
            <a:normAutofit/>
          </a:bodyPr>
          <a:lstStyle/>
          <a:p>
            <a:pPr marL="164592" indent="0" eaLnBrk="0" fontAlgn="base" hangingPunct="0">
              <a:lnSpc>
                <a:spcPct val="100000"/>
              </a:lnSpc>
              <a:spcBef>
                <a:spcPct val="0"/>
              </a:spcBef>
              <a:spcAft>
                <a:spcPct val="0"/>
              </a:spcAft>
              <a:buClrTx/>
              <a:buNone/>
            </a:pPr>
            <a:endParaRPr lang="en-GB" altLang="LID4096" sz="3000" dirty="0">
              <a:solidFill>
                <a:schemeClr val="tx1"/>
              </a:solidFill>
              <a:latin typeface="Arial" panose="020B0604020202020204" pitchFamily="34" charset="0"/>
            </a:endParaRPr>
          </a:p>
          <a:p>
            <a:pPr marL="507492" indent="-342900" eaLnBrk="0" fontAlgn="base" hangingPunct="0">
              <a:lnSpc>
                <a:spcPct val="100000"/>
              </a:lnSpc>
              <a:spcBef>
                <a:spcPct val="0"/>
              </a:spcBef>
              <a:spcAft>
                <a:spcPct val="0"/>
              </a:spcAft>
              <a:buClrTx/>
              <a:buFont typeface="Arial" panose="020B0604020202020204" pitchFamily="34" charset="0"/>
              <a:buChar char="•"/>
            </a:pPr>
            <a:r>
              <a:rPr kumimoji="0" lang="LID4096" altLang="LID4096" sz="2400" b="0" i="0" u="none" strike="noStrike" cap="none" normalizeH="0" baseline="0" dirty="0">
                <a:ln>
                  <a:noFill/>
                </a:ln>
                <a:solidFill>
                  <a:schemeClr val="tx1"/>
                </a:solidFill>
                <a:effectLst/>
                <a:latin typeface="Arial" panose="020B0604020202020204" pitchFamily="34" charset="0"/>
              </a:rPr>
              <a:t>Landelijke trainingen voor zorgverlener</a:t>
            </a:r>
            <a:endParaRPr kumimoji="0" lang="en-GB" altLang="LID4096" sz="2400" b="0" i="0" u="none" strike="noStrike" cap="none" normalizeH="0" baseline="0" dirty="0">
              <a:ln>
                <a:noFill/>
              </a:ln>
              <a:solidFill>
                <a:schemeClr val="tx1"/>
              </a:solidFill>
              <a:effectLst/>
              <a:latin typeface="Arial" panose="020B0604020202020204" pitchFamily="34" charset="0"/>
            </a:endParaRPr>
          </a:p>
          <a:p>
            <a:pPr marL="164592" indent="0" eaLnBrk="0" fontAlgn="base" hangingPunct="0">
              <a:lnSpc>
                <a:spcPct val="100000"/>
              </a:lnSpc>
              <a:spcBef>
                <a:spcPct val="0"/>
              </a:spcBef>
              <a:spcAft>
                <a:spcPct val="0"/>
              </a:spcAft>
              <a:buClrTx/>
              <a:buNone/>
            </a:pPr>
            <a:endParaRPr lang="en-GB" altLang="LID4096" sz="3000" dirty="0">
              <a:solidFill>
                <a:schemeClr val="tx1"/>
              </a:solidFill>
              <a:latin typeface="Arial" panose="020B0604020202020204" pitchFamily="34" charset="0"/>
            </a:endParaRPr>
          </a:p>
          <a:p>
            <a:pPr marL="800100" lvl="1" indent="-342900" eaLnBrk="0" fontAlgn="base" hangingPunct="0">
              <a:lnSpc>
                <a:spcPct val="100000"/>
              </a:lnSpc>
              <a:spcBef>
                <a:spcPct val="0"/>
              </a:spcBef>
              <a:spcAft>
                <a:spcPct val="0"/>
              </a:spcAft>
              <a:buClrTx/>
              <a:buFont typeface="Arial" panose="020B0604020202020204" pitchFamily="34" charset="0"/>
              <a:buChar char="•"/>
            </a:pPr>
            <a:r>
              <a:rPr kumimoji="0" lang="LID4096" altLang="LID4096" sz="2200" b="0" i="0" u="none" strike="noStrike" cap="none" normalizeH="0" baseline="0" dirty="0">
                <a:ln>
                  <a:noFill/>
                </a:ln>
                <a:solidFill>
                  <a:schemeClr val="tx1"/>
                </a:solidFill>
                <a:effectLst/>
                <a:latin typeface="Arial" panose="020B0604020202020204" pitchFamily="34" charset="0"/>
              </a:rPr>
              <a:t>Verspreiding van kennis</a:t>
            </a:r>
            <a:endParaRPr lang="en-GB" altLang="LID4096" sz="2200" dirty="0">
              <a:solidFill>
                <a:schemeClr val="tx1"/>
              </a:solidFill>
              <a:latin typeface="Arial" panose="020B0604020202020204" pitchFamily="34" charset="0"/>
            </a:endParaRPr>
          </a:p>
          <a:p>
            <a:pPr marL="800100" lvl="1" indent="-342900" eaLnBrk="0" fontAlgn="base" hangingPunct="0">
              <a:lnSpc>
                <a:spcPct val="100000"/>
              </a:lnSpc>
              <a:spcBef>
                <a:spcPct val="0"/>
              </a:spcBef>
              <a:spcAft>
                <a:spcPct val="0"/>
              </a:spcAft>
              <a:buClrTx/>
              <a:buFont typeface="Arial" panose="020B0604020202020204" pitchFamily="34" charset="0"/>
              <a:buChar char="•"/>
            </a:pPr>
            <a:r>
              <a:rPr kumimoji="0" lang="LID4096" altLang="LID4096" sz="2200" b="0" i="0" u="none" strike="noStrike" cap="none" normalizeH="0" baseline="0" dirty="0">
                <a:ln>
                  <a:noFill/>
                </a:ln>
                <a:solidFill>
                  <a:schemeClr val="tx1"/>
                </a:solidFill>
                <a:effectLst/>
                <a:latin typeface="Arial" panose="020B0604020202020204" pitchFamily="34" charset="0"/>
              </a:rPr>
              <a:t>Focus op juiste inhalatietechniek</a:t>
            </a:r>
          </a:p>
          <a:p>
            <a:endParaRPr lang="en-GB" dirty="0"/>
          </a:p>
          <a:p>
            <a:endParaRPr lang="en-GB" dirty="0"/>
          </a:p>
          <a:p>
            <a:endParaRPr lang="en-GB" dirty="0"/>
          </a:p>
          <a:p>
            <a:endParaRPr lang="LID4096" dirty="0"/>
          </a:p>
        </p:txBody>
      </p:sp>
      <p:pic>
        <p:nvPicPr>
          <p:cNvPr id="7" name="Afbeelding 6">
            <a:extLst>
              <a:ext uri="{FF2B5EF4-FFF2-40B4-BE49-F238E27FC236}">
                <a16:creationId xmlns:a16="http://schemas.microsoft.com/office/drawing/2014/main" id="{B7212AFD-AC40-9AF5-3D3B-100A728B7E6A}"/>
              </a:ext>
            </a:extLst>
          </p:cNvPr>
          <p:cNvPicPr>
            <a:picLocks noChangeAspect="1"/>
          </p:cNvPicPr>
          <p:nvPr/>
        </p:nvPicPr>
        <p:blipFill>
          <a:blip r:embed="rId3"/>
          <a:srcRect l="6777" t="31482" r="41250" b="44417"/>
          <a:stretch/>
        </p:blipFill>
        <p:spPr>
          <a:xfrm>
            <a:off x="1207265" y="4324632"/>
            <a:ext cx="6336535" cy="1652836"/>
          </a:xfrm>
          <a:prstGeom prst="rect">
            <a:avLst/>
          </a:prstGeom>
        </p:spPr>
      </p:pic>
      <p:pic>
        <p:nvPicPr>
          <p:cNvPr id="11" name="Afbeelding 10">
            <a:extLst>
              <a:ext uri="{FF2B5EF4-FFF2-40B4-BE49-F238E27FC236}">
                <a16:creationId xmlns:a16="http://schemas.microsoft.com/office/drawing/2014/main" id="{68B15FBB-6051-47BB-19B5-D249FB11D5D0}"/>
              </a:ext>
            </a:extLst>
          </p:cNvPr>
          <p:cNvPicPr>
            <a:picLocks noChangeAspect="1"/>
          </p:cNvPicPr>
          <p:nvPr/>
        </p:nvPicPr>
        <p:blipFill>
          <a:blip r:embed="rId4"/>
          <a:stretch>
            <a:fillRect/>
          </a:stretch>
        </p:blipFill>
        <p:spPr>
          <a:xfrm>
            <a:off x="10377011" y="5473549"/>
            <a:ext cx="1557337" cy="791089"/>
          </a:xfrm>
          <a:prstGeom prst="rect">
            <a:avLst/>
          </a:prstGeom>
        </p:spPr>
      </p:pic>
    </p:spTree>
    <p:extLst>
      <p:ext uri="{BB962C8B-B14F-4D97-AF65-F5344CB8AC3E}">
        <p14:creationId xmlns:p14="http://schemas.microsoft.com/office/powerpoint/2010/main" val="3681211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E9074-E16A-6F4C-BC7E-FECEE915E71A}"/>
              </a:ext>
            </a:extLst>
          </p:cNvPr>
          <p:cNvSpPr>
            <a:spLocks noGrp="1"/>
          </p:cNvSpPr>
          <p:nvPr>
            <p:ph type="title"/>
          </p:nvPr>
        </p:nvSpPr>
        <p:spPr>
          <a:xfrm>
            <a:off x="1097280" y="286603"/>
            <a:ext cx="10434320" cy="1450757"/>
          </a:xfrm>
        </p:spPr>
        <p:txBody>
          <a:bodyPr/>
          <a:lstStyle/>
          <a:p>
            <a:r>
              <a:rPr lang="nl-NL" dirty="0"/>
              <a:t>Inhalatie Medicatie Instructie School (IMIS)</a:t>
            </a:r>
            <a:endParaRPr lang="LID4096" dirty="0"/>
          </a:p>
        </p:txBody>
      </p:sp>
      <p:sp>
        <p:nvSpPr>
          <p:cNvPr id="3" name="Tijdelijke aanduiding voor inhoud 2">
            <a:extLst>
              <a:ext uri="{FF2B5EF4-FFF2-40B4-BE49-F238E27FC236}">
                <a16:creationId xmlns:a16="http://schemas.microsoft.com/office/drawing/2014/main" id="{E5D894ED-E21F-65BC-D49C-85DF7AA3FF7E}"/>
              </a:ext>
            </a:extLst>
          </p:cNvPr>
          <p:cNvSpPr>
            <a:spLocks noGrp="1"/>
          </p:cNvSpPr>
          <p:nvPr>
            <p:ph idx="1"/>
          </p:nvPr>
        </p:nvSpPr>
        <p:spPr/>
        <p:txBody>
          <a:bodyPr/>
          <a:lstStyle/>
          <a:p>
            <a:pPr marL="0" indent="0" algn="ctr">
              <a:buNone/>
            </a:pPr>
            <a:endParaRPr lang="nl-NL" b="1" dirty="0"/>
          </a:p>
          <a:p>
            <a:pPr marL="0" indent="0" algn="ctr">
              <a:buNone/>
            </a:pPr>
            <a:endParaRPr lang="nl-NL" b="1" dirty="0"/>
          </a:p>
          <a:p>
            <a:pPr marL="0" indent="0" algn="ctr">
              <a:buNone/>
            </a:pPr>
            <a:endParaRPr lang="nl-NL" b="1" dirty="0"/>
          </a:p>
          <a:p>
            <a:pPr marL="0" indent="0" algn="ctr">
              <a:buNone/>
            </a:pPr>
            <a:endParaRPr lang="nl-NL" b="1" dirty="0"/>
          </a:p>
          <a:p>
            <a:pPr marL="0" indent="0" algn="ctr">
              <a:buNone/>
            </a:pPr>
            <a:endParaRPr lang="nl-NL" b="1" dirty="0"/>
          </a:p>
          <a:p>
            <a:pPr marL="0" indent="0" algn="ctr">
              <a:buNone/>
            </a:pPr>
            <a:r>
              <a:rPr lang="nl-NL" b="1" dirty="0"/>
              <a:t>Ellen Jacobs	     </a:t>
            </a:r>
            <a:r>
              <a:rPr lang="nl-NL" b="1" dirty="0" err="1"/>
              <a:t>Pascale</a:t>
            </a:r>
            <a:r>
              <a:rPr lang="nl-NL" b="1" dirty="0"/>
              <a:t> van den Ende-van der Velde           </a:t>
            </a:r>
            <a:r>
              <a:rPr lang="nl-NL" b="1" dirty="0" err="1"/>
              <a:t>Zohreh</a:t>
            </a:r>
            <a:r>
              <a:rPr lang="nl-NL" b="1" dirty="0"/>
              <a:t> Jamali</a:t>
            </a:r>
          </a:p>
          <a:p>
            <a:pPr marL="0" indent="0">
              <a:buNone/>
            </a:pPr>
            <a:r>
              <a:rPr lang="nl-NL" i="1" dirty="0"/>
              <a:t>                      </a:t>
            </a:r>
            <a:r>
              <a:rPr lang="nl-NL" i="1" dirty="0" err="1"/>
              <a:t>Hadoks</a:t>
            </a:r>
            <a:r>
              <a:rPr lang="nl-NL" i="1" dirty="0"/>
              <a:t>	                             </a:t>
            </a:r>
            <a:r>
              <a:rPr lang="nl-NL" i="1" dirty="0" err="1"/>
              <a:t>Hagaziekenhuis</a:t>
            </a:r>
            <a:r>
              <a:rPr lang="nl-NL" i="1" dirty="0"/>
              <a:t>                          </a:t>
            </a:r>
            <a:r>
              <a:rPr lang="nl-NL" i="1" dirty="0" err="1"/>
              <a:t>Hagaziekenhuis</a:t>
            </a:r>
            <a:endParaRPr lang="nl-NL" i="1" dirty="0"/>
          </a:p>
          <a:p>
            <a:endParaRPr lang="LID4096" dirty="0"/>
          </a:p>
        </p:txBody>
      </p:sp>
      <p:pic>
        <p:nvPicPr>
          <p:cNvPr id="10250" name="Picture 10" descr="Google Contacten applicatie krijgt nieuw icoon en functionaliteiten">
            <a:extLst>
              <a:ext uri="{FF2B5EF4-FFF2-40B4-BE49-F238E27FC236}">
                <a16:creationId xmlns:a16="http://schemas.microsoft.com/office/drawing/2014/main" id="{D1177059-1DFE-16F9-DC0F-84C4A4194A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334"/>
          <a:stretch/>
        </p:blipFill>
        <p:spPr bwMode="auto">
          <a:xfrm>
            <a:off x="2038350" y="2552700"/>
            <a:ext cx="1327574" cy="151659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Google Contacten applicatie krijgt nieuw icoon en functionaliteiten">
            <a:extLst>
              <a:ext uri="{FF2B5EF4-FFF2-40B4-BE49-F238E27FC236}">
                <a16:creationId xmlns:a16="http://schemas.microsoft.com/office/drawing/2014/main" id="{815F8967-550E-A850-6B23-FECEDBD8E9B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334"/>
          <a:stretch/>
        </p:blipFill>
        <p:spPr bwMode="auto">
          <a:xfrm>
            <a:off x="5432213" y="2552700"/>
            <a:ext cx="1327574" cy="151659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Google Contacten applicatie krijgt nieuw icoon en functionaliteiten">
            <a:extLst>
              <a:ext uri="{FF2B5EF4-FFF2-40B4-BE49-F238E27FC236}">
                <a16:creationId xmlns:a16="http://schemas.microsoft.com/office/drawing/2014/main" id="{3B85F010-2EF2-C7E1-CB5C-C718DC1D1A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3334"/>
          <a:stretch/>
        </p:blipFill>
        <p:spPr bwMode="auto">
          <a:xfrm>
            <a:off x="8520431" y="2552700"/>
            <a:ext cx="1327574" cy="1516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1888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E997A4-855C-5BCA-DAAA-2A19B7770C3A}"/>
              </a:ext>
            </a:extLst>
          </p:cNvPr>
          <p:cNvSpPr>
            <a:spLocks noGrp="1"/>
          </p:cNvSpPr>
          <p:nvPr>
            <p:ph type="title"/>
          </p:nvPr>
        </p:nvSpPr>
        <p:spPr/>
        <p:txBody>
          <a:bodyPr/>
          <a:lstStyle/>
          <a:p>
            <a:r>
              <a:rPr lang="en-GB" dirty="0" err="1"/>
              <a:t>Inhalaren</a:t>
            </a:r>
            <a:r>
              <a:rPr lang="en-GB" dirty="0"/>
              <a:t> van </a:t>
            </a:r>
            <a:r>
              <a:rPr lang="en-GB" dirty="0" err="1"/>
              <a:t>lege</a:t>
            </a:r>
            <a:r>
              <a:rPr lang="en-GB" dirty="0"/>
              <a:t> </a:t>
            </a:r>
            <a:r>
              <a:rPr lang="en-GB" dirty="0" err="1"/>
              <a:t>inhalatoren</a:t>
            </a:r>
            <a:endParaRPr lang="LID4096" dirty="0"/>
          </a:p>
        </p:txBody>
      </p:sp>
      <p:sp>
        <p:nvSpPr>
          <p:cNvPr id="3" name="Tijdelijke aanduiding voor inhoud 2">
            <a:extLst>
              <a:ext uri="{FF2B5EF4-FFF2-40B4-BE49-F238E27FC236}">
                <a16:creationId xmlns:a16="http://schemas.microsoft.com/office/drawing/2014/main" id="{EAB27BB2-00D6-57AD-0AE2-DD8E9D7FFEDE}"/>
              </a:ext>
            </a:extLst>
          </p:cNvPr>
          <p:cNvSpPr>
            <a:spLocks noGrp="1"/>
          </p:cNvSpPr>
          <p:nvPr>
            <p:ph idx="1"/>
          </p:nvPr>
        </p:nvSpPr>
        <p:spPr/>
        <p:txBody>
          <a:bodyPr/>
          <a:lstStyle/>
          <a:p>
            <a:r>
              <a:rPr lang="nl-NL" sz="2400" dirty="0">
                <a:solidFill>
                  <a:schemeClr val="accent1">
                    <a:lumMod val="75000"/>
                  </a:schemeClr>
                </a:solidFill>
              </a:rPr>
              <a:t>Wees alert op het inhaleren van een lege inhalator!</a:t>
            </a:r>
          </a:p>
          <a:p>
            <a:r>
              <a:rPr lang="nl-NL" dirty="0"/>
              <a:t>Bij een dosisaerosol komt bijv. nog wel drijfgas uit de inhalator, maar geen werkzame stof meer. </a:t>
            </a:r>
          </a:p>
          <a:p>
            <a:endParaRPr lang="nl-NL" dirty="0"/>
          </a:p>
          <a:p>
            <a:r>
              <a:rPr lang="nl-NL" sz="2400" dirty="0"/>
              <a:t>Een handig hulmiddel kan de </a:t>
            </a:r>
            <a:r>
              <a:rPr lang="nl-NL" sz="2400" dirty="0" err="1"/>
              <a:t>CountAir</a:t>
            </a:r>
            <a:r>
              <a:rPr lang="nl-NL" sz="2400" dirty="0"/>
              <a:t> zijn</a:t>
            </a:r>
          </a:p>
          <a:p>
            <a:r>
              <a:rPr lang="nl-NL" dirty="0"/>
              <a:t> De </a:t>
            </a:r>
            <a:r>
              <a:rPr lang="nl-NL" dirty="0" err="1"/>
              <a:t>CountAir</a:t>
            </a:r>
            <a:r>
              <a:rPr lang="nl-NL" dirty="0"/>
              <a:t> geeft de patiënt inzicht in hoeveel inhalaties er nog over zijn en het is herbruikbaar. Het past op vrijwel alle </a:t>
            </a:r>
            <a:r>
              <a:rPr lang="nl-NL" dirty="0" err="1"/>
              <a:t>dosisaerosolen</a:t>
            </a:r>
            <a:r>
              <a:rPr lang="nl-NL" dirty="0"/>
              <a:t>. 	</a:t>
            </a:r>
          </a:p>
          <a:p>
            <a:r>
              <a:rPr lang="nl-NL" dirty="0"/>
              <a:t>De </a:t>
            </a:r>
            <a:r>
              <a:rPr lang="nl-NL" dirty="0" err="1"/>
              <a:t>CountAir</a:t>
            </a:r>
            <a:r>
              <a:rPr lang="nl-NL" dirty="0"/>
              <a:t> is verkrijgbaar bij de apotheek en op </a:t>
            </a:r>
            <a:r>
              <a:rPr lang="nl-NL" dirty="0">
                <a:solidFill>
                  <a:schemeClr val="accent1">
                    <a:lumMod val="75000"/>
                  </a:schemeClr>
                </a:solidFill>
              </a:rPr>
              <a:t>www.countair.nl</a:t>
            </a:r>
          </a:p>
          <a:p>
            <a:endParaRPr lang="LID4096" dirty="0"/>
          </a:p>
        </p:txBody>
      </p:sp>
      <p:pic>
        <p:nvPicPr>
          <p:cNvPr id="11266" name="Picture 2" descr="CountAir® - Blauw | bol">
            <a:extLst>
              <a:ext uri="{FF2B5EF4-FFF2-40B4-BE49-F238E27FC236}">
                <a16:creationId xmlns:a16="http://schemas.microsoft.com/office/drawing/2014/main" id="{546F2FA6-60B2-3C80-E509-71D0D949B0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3099" y="4558243"/>
            <a:ext cx="23653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11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887EC64-DACC-4108-9FAB-6E288FBC20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38" name="Rectangle 37">
            <a:extLst>
              <a:ext uri="{FF2B5EF4-FFF2-40B4-BE49-F238E27FC236}">
                <a16:creationId xmlns:a16="http://schemas.microsoft.com/office/drawing/2014/main" id="{8F05C4A0-68A2-4496-87A5-5478E3274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cxnSp>
        <p:nvCxnSpPr>
          <p:cNvPr id="40" name="Straight Connector 39">
            <a:extLst>
              <a:ext uri="{FF2B5EF4-FFF2-40B4-BE49-F238E27FC236}">
                <a16:creationId xmlns:a16="http://schemas.microsoft.com/office/drawing/2014/main" id="{77E041E6-AC36-4409-B797-2FE54253E6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41">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585F4EE-B87F-BAD2-1AD7-214809EA8E1E}"/>
              </a:ext>
            </a:extLst>
          </p:cNvPr>
          <p:cNvSpPr>
            <a:spLocks noGrp="1"/>
          </p:cNvSpPr>
          <p:nvPr>
            <p:ph type="title"/>
          </p:nvPr>
        </p:nvSpPr>
        <p:spPr>
          <a:xfrm>
            <a:off x="517359" y="863353"/>
            <a:ext cx="7942121" cy="5054008"/>
          </a:xfrm>
        </p:spPr>
        <p:txBody>
          <a:bodyPr vert="horz" lIns="91440" tIns="45720" rIns="91440" bIns="45720" rtlCol="0" anchor="ctr">
            <a:normAutofit/>
          </a:bodyPr>
          <a:lstStyle/>
          <a:p>
            <a:r>
              <a:rPr lang="en-US" sz="6000" dirty="0" err="1">
                <a:solidFill>
                  <a:schemeClr val="tx1">
                    <a:lumMod val="85000"/>
                    <a:lumOff val="15000"/>
                  </a:schemeClr>
                </a:solidFill>
              </a:rPr>
              <a:t>Medicamenteuze</a:t>
            </a:r>
            <a:r>
              <a:rPr lang="en-US" sz="6000" dirty="0">
                <a:solidFill>
                  <a:schemeClr val="tx1">
                    <a:lumMod val="85000"/>
                    <a:lumOff val="15000"/>
                  </a:schemeClr>
                </a:solidFill>
              </a:rPr>
              <a:t> </a:t>
            </a:r>
            <a:r>
              <a:rPr lang="en-US" sz="6000" dirty="0" err="1">
                <a:solidFill>
                  <a:schemeClr val="tx1">
                    <a:lumMod val="85000"/>
                    <a:lumOff val="15000"/>
                  </a:schemeClr>
                </a:solidFill>
              </a:rPr>
              <a:t>behandeling</a:t>
            </a:r>
            <a:r>
              <a:rPr lang="en-US" sz="6000" dirty="0">
                <a:solidFill>
                  <a:schemeClr val="tx1">
                    <a:lumMod val="85000"/>
                    <a:lumOff val="15000"/>
                  </a:schemeClr>
                </a:solidFill>
              </a:rPr>
              <a:t> </a:t>
            </a:r>
            <a:r>
              <a:rPr lang="en-US" sz="6000" dirty="0" err="1">
                <a:solidFill>
                  <a:schemeClr val="tx1">
                    <a:lumMod val="85000"/>
                    <a:lumOff val="15000"/>
                  </a:schemeClr>
                </a:solidFill>
              </a:rPr>
              <a:t>en</a:t>
            </a:r>
            <a:r>
              <a:rPr lang="en-US" sz="6000" dirty="0">
                <a:solidFill>
                  <a:schemeClr val="tx1">
                    <a:lumMod val="85000"/>
                    <a:lumOff val="15000"/>
                  </a:schemeClr>
                </a:solidFill>
              </a:rPr>
              <a:t> </a:t>
            </a:r>
            <a:r>
              <a:rPr lang="en-US" sz="6000" dirty="0" err="1">
                <a:solidFill>
                  <a:schemeClr val="tx1">
                    <a:lumMod val="85000"/>
                    <a:lumOff val="15000"/>
                  </a:schemeClr>
                </a:solidFill>
              </a:rPr>
              <a:t>beleid</a:t>
            </a:r>
            <a:endParaRPr lang="en-US" sz="6000" dirty="0">
              <a:solidFill>
                <a:schemeClr val="tx1">
                  <a:lumMod val="85000"/>
                  <a:lumOff val="15000"/>
                </a:schemeClr>
              </a:solidFill>
            </a:endParaRPr>
          </a:p>
        </p:txBody>
      </p:sp>
      <p:cxnSp>
        <p:nvCxnSpPr>
          <p:cNvPr id="44" name="Straight Connector 43">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391367"/>
            <a:ext cx="0" cy="355820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C22D9B36-9BE7-472B-8808-7E0D681073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40942"/>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
        <p:nvSpPr>
          <p:cNvPr id="48" name="Rectangle 47">
            <a:extLst>
              <a:ext uri="{FF2B5EF4-FFF2-40B4-BE49-F238E27FC236}">
                <a16:creationId xmlns:a16="http://schemas.microsoft.com/office/drawing/2014/main" id="{8A549DE7-671D-4575-AF43-858FD99981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LID4096"/>
          </a:p>
        </p:txBody>
      </p:sp>
    </p:spTree>
    <p:extLst>
      <p:ext uri="{BB962C8B-B14F-4D97-AF65-F5344CB8AC3E}">
        <p14:creationId xmlns:p14="http://schemas.microsoft.com/office/powerpoint/2010/main" val="13721100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1041F3-AB19-4A60-9BD5-EB6690F51146}"/>
              </a:ext>
            </a:extLst>
          </p:cNvPr>
          <p:cNvSpPr>
            <a:spLocks noGrp="1"/>
          </p:cNvSpPr>
          <p:nvPr>
            <p:ph type="title"/>
          </p:nvPr>
        </p:nvSpPr>
        <p:spPr/>
        <p:txBody>
          <a:bodyPr/>
          <a:lstStyle/>
          <a:p>
            <a:r>
              <a:rPr lang="en-GB" dirty="0"/>
              <a:t>Websites </a:t>
            </a:r>
            <a:endParaRPr lang="LID4096" dirty="0"/>
          </a:p>
        </p:txBody>
      </p:sp>
      <p:sp>
        <p:nvSpPr>
          <p:cNvPr id="3" name="Tijdelijke aanduiding voor inhoud 2">
            <a:extLst>
              <a:ext uri="{FF2B5EF4-FFF2-40B4-BE49-F238E27FC236}">
                <a16:creationId xmlns:a16="http://schemas.microsoft.com/office/drawing/2014/main" id="{6854B5EE-2D62-2F50-CBD3-8ABDAB054C75}"/>
              </a:ext>
            </a:extLst>
          </p:cNvPr>
          <p:cNvSpPr>
            <a:spLocks noGrp="1"/>
          </p:cNvSpPr>
          <p:nvPr>
            <p:ph idx="1"/>
          </p:nvPr>
        </p:nvSpPr>
        <p:spPr/>
        <p:txBody>
          <a:bodyPr/>
          <a:lstStyle/>
          <a:p>
            <a:pPr marL="0" indent="0">
              <a:buNone/>
            </a:pPr>
            <a:endParaRPr lang="nl-NL" sz="3200" dirty="0"/>
          </a:p>
          <a:p>
            <a:pPr>
              <a:buFont typeface="Arial" panose="020B0604020202020204" pitchFamily="34" charset="0"/>
              <a:buChar char="•"/>
            </a:pPr>
            <a:r>
              <a:rPr lang="nl-NL" sz="3200" dirty="0"/>
              <a:t>  Longformularium.nl</a:t>
            </a:r>
          </a:p>
          <a:p>
            <a:pPr>
              <a:buFont typeface="Arial" panose="020B0604020202020204" pitchFamily="34" charset="0"/>
              <a:buChar char="•"/>
            </a:pPr>
            <a:r>
              <a:rPr lang="nl-NL" sz="3200" dirty="0"/>
              <a:t>  Cahag.nl</a:t>
            </a:r>
          </a:p>
          <a:p>
            <a:pPr>
              <a:buFont typeface="Arial" panose="020B0604020202020204" pitchFamily="34" charset="0"/>
              <a:buChar char="•"/>
            </a:pPr>
            <a:r>
              <a:rPr lang="nl-NL" sz="3200" dirty="0"/>
              <a:t>  Haagselongen.nl</a:t>
            </a:r>
          </a:p>
          <a:p>
            <a:pPr lvl="1">
              <a:buFont typeface="Wingdings" panose="05000000000000000000" pitchFamily="2" charset="2"/>
              <a:buChar char="Ø"/>
            </a:pPr>
            <a:r>
              <a:rPr lang="nl-NL" sz="2800" dirty="0"/>
              <a:t> Leidraad verantwoord wisselen</a:t>
            </a:r>
          </a:p>
          <a:p>
            <a:pPr>
              <a:buFont typeface="Arial" panose="020B0604020202020204" pitchFamily="34" charset="0"/>
              <a:buChar char="•"/>
            </a:pPr>
            <a:endParaRPr lang="nl-NL" sz="3200" dirty="0"/>
          </a:p>
          <a:p>
            <a:endParaRPr lang="LID4096" dirty="0"/>
          </a:p>
        </p:txBody>
      </p:sp>
      <p:pic>
        <p:nvPicPr>
          <p:cNvPr id="1028" name="Picture 4">
            <a:extLst>
              <a:ext uri="{FF2B5EF4-FFF2-40B4-BE49-F238E27FC236}">
                <a16:creationId xmlns:a16="http://schemas.microsoft.com/office/drawing/2014/main" id="{1C7ACC86-150F-738F-B523-69FD824F1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8336" y="3394547"/>
            <a:ext cx="2139361" cy="21393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HAG Cursusdag Zwolle | Medrie.nl">
            <a:extLst>
              <a:ext uri="{FF2B5EF4-FFF2-40B4-BE49-F238E27FC236}">
                <a16:creationId xmlns:a16="http://schemas.microsoft.com/office/drawing/2014/main" id="{66DAD128-D399-637B-FCAF-92FE48E9D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169" y="3183673"/>
            <a:ext cx="2350235" cy="2350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721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94B5BD-D375-3B37-0B81-6533E632B3D9}"/>
              </a:ext>
            </a:extLst>
          </p:cNvPr>
          <p:cNvSpPr>
            <a:spLocks noGrp="1"/>
          </p:cNvSpPr>
          <p:nvPr>
            <p:ph type="title"/>
          </p:nvPr>
        </p:nvSpPr>
        <p:spPr/>
        <p:txBody>
          <a:bodyPr/>
          <a:lstStyle/>
          <a:p>
            <a:r>
              <a:rPr lang="en-GB" dirty="0" err="1"/>
              <a:t>Afspraken</a:t>
            </a:r>
            <a:r>
              <a:rPr lang="en-GB" dirty="0"/>
              <a:t> </a:t>
            </a:r>
            <a:endParaRPr lang="LID4096" dirty="0"/>
          </a:p>
        </p:txBody>
      </p:sp>
      <p:sp>
        <p:nvSpPr>
          <p:cNvPr id="3" name="Tijdelijke aanduiding voor inhoud 2">
            <a:extLst>
              <a:ext uri="{FF2B5EF4-FFF2-40B4-BE49-F238E27FC236}">
                <a16:creationId xmlns:a16="http://schemas.microsoft.com/office/drawing/2014/main" id="{21AE60E1-88B8-D90C-33AE-46921213220B}"/>
              </a:ext>
            </a:extLst>
          </p:cNvPr>
          <p:cNvSpPr>
            <a:spLocks noGrp="1"/>
          </p:cNvSpPr>
          <p:nvPr>
            <p:ph idx="1"/>
          </p:nvPr>
        </p:nvSpPr>
        <p:spPr/>
        <p:txBody>
          <a:bodyPr>
            <a:normAutofit/>
          </a:bodyPr>
          <a:lstStyle/>
          <a:p>
            <a:r>
              <a:rPr lang="nl-NL" sz="2400" dirty="0"/>
              <a:t>1. Indien afwijken van device die de patiënt thuis heeft, dan zet huisarts dit specifiek op recept met ‘medische noodzaak en onderbouwing’.</a:t>
            </a:r>
          </a:p>
          <a:p>
            <a:r>
              <a:rPr lang="nl-NL" sz="2400" dirty="0"/>
              <a:t>2. Huisarts communiceert met patiënt dat op basis van vergoeding een andere inhalator/merk kan worden uitgegeven door de apotheek</a:t>
            </a:r>
          </a:p>
          <a:p>
            <a:pPr marL="384048" lvl="2" indent="0">
              <a:buNone/>
            </a:pPr>
            <a:r>
              <a:rPr lang="nl-NL" sz="2000" dirty="0"/>
              <a:t>• Gewijzigde uitgifte door apotheek (in geval van geen vergoeding) per mail terugkoppelen naar huisarts. </a:t>
            </a:r>
          </a:p>
          <a:p>
            <a:r>
              <a:rPr lang="nl-NL" sz="2400" dirty="0"/>
              <a:t>3. •  Bij 1e uitgifte krijgt de patiënt een inhalatie instructie in apotheek. </a:t>
            </a:r>
          </a:p>
          <a:p>
            <a:r>
              <a:rPr lang="nl-NL" sz="2400" dirty="0"/>
              <a:t>    •  Bij 2e uitgifte vraagt apotheek naar ervaringen en laat patiënt nog eens voordoen.</a:t>
            </a:r>
          </a:p>
          <a:p>
            <a:endParaRPr lang="LID4096" dirty="0"/>
          </a:p>
        </p:txBody>
      </p:sp>
    </p:spTree>
    <p:extLst>
      <p:ext uri="{BB962C8B-B14F-4D97-AF65-F5344CB8AC3E}">
        <p14:creationId xmlns:p14="http://schemas.microsoft.com/office/powerpoint/2010/main" val="1880274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11C960-C84C-A243-47D5-0A7C3E8A0483}"/>
              </a:ext>
            </a:extLst>
          </p:cNvPr>
          <p:cNvSpPr>
            <a:spLocks noGrp="1"/>
          </p:cNvSpPr>
          <p:nvPr>
            <p:ph type="title"/>
          </p:nvPr>
        </p:nvSpPr>
        <p:spPr/>
        <p:txBody>
          <a:bodyPr/>
          <a:lstStyle/>
          <a:p>
            <a:r>
              <a:rPr lang="en-GB" dirty="0" err="1"/>
              <a:t>Afspraken</a:t>
            </a:r>
            <a:r>
              <a:rPr lang="en-GB" dirty="0"/>
              <a:t> </a:t>
            </a:r>
            <a:endParaRPr lang="LID4096" dirty="0"/>
          </a:p>
        </p:txBody>
      </p:sp>
      <p:sp>
        <p:nvSpPr>
          <p:cNvPr id="3" name="Tijdelijke aanduiding voor inhoud 2">
            <a:extLst>
              <a:ext uri="{FF2B5EF4-FFF2-40B4-BE49-F238E27FC236}">
                <a16:creationId xmlns:a16="http://schemas.microsoft.com/office/drawing/2014/main" id="{B5BE5EB0-B40E-EE4F-87B7-AD6B97BDEA83}"/>
              </a:ext>
            </a:extLst>
          </p:cNvPr>
          <p:cNvSpPr>
            <a:spLocks noGrp="1"/>
          </p:cNvSpPr>
          <p:nvPr>
            <p:ph idx="1"/>
          </p:nvPr>
        </p:nvSpPr>
        <p:spPr/>
        <p:txBody>
          <a:bodyPr/>
          <a:lstStyle/>
          <a:p>
            <a:r>
              <a:rPr lang="nl-NL" sz="2400" dirty="0"/>
              <a:t> 4. 1x per jaar krijgt de patiënt vanuit apotheek een herhaalinstructie.</a:t>
            </a:r>
          </a:p>
          <a:p>
            <a:r>
              <a:rPr lang="nl-NL" sz="2400" dirty="0"/>
              <a:t> 5. 1 x per jaar een nieuwe voorzetkamer mee. </a:t>
            </a:r>
          </a:p>
          <a:p>
            <a:r>
              <a:rPr lang="nl-NL" sz="2400" dirty="0"/>
              <a:t> 6. www.inhalatorgebruik.nl onder de aandacht brengen bij patiënten.</a:t>
            </a:r>
          </a:p>
          <a:p>
            <a:r>
              <a:rPr lang="nl-NL" sz="2400" dirty="0"/>
              <a:t> 7. Twee jaarlijkse scholing inhalatoren voor apothekersassistenten </a:t>
            </a:r>
          </a:p>
          <a:p>
            <a:endParaRPr lang="LID4096" dirty="0"/>
          </a:p>
        </p:txBody>
      </p:sp>
    </p:spTree>
    <p:extLst>
      <p:ext uri="{BB962C8B-B14F-4D97-AF65-F5344CB8AC3E}">
        <p14:creationId xmlns:p14="http://schemas.microsoft.com/office/powerpoint/2010/main" val="18107916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BA5E04-640C-17B5-FA98-CEE0680D01E1}"/>
              </a:ext>
            </a:extLst>
          </p:cNvPr>
          <p:cNvSpPr>
            <a:spLocks noGrp="1"/>
          </p:cNvSpPr>
          <p:nvPr>
            <p:ph type="title"/>
          </p:nvPr>
        </p:nvSpPr>
        <p:spPr>
          <a:xfrm>
            <a:off x="1097280" y="286603"/>
            <a:ext cx="10058400" cy="1450757"/>
          </a:xfrm>
        </p:spPr>
        <p:txBody>
          <a:bodyPr>
            <a:normAutofit/>
          </a:bodyPr>
          <a:lstStyle/>
          <a:p>
            <a:r>
              <a:rPr lang="nl-NL" dirty="0"/>
              <a:t>Evaluatie</a:t>
            </a:r>
            <a:endParaRPr lang="LID4096" dirty="0"/>
          </a:p>
        </p:txBody>
      </p:sp>
      <p:sp>
        <p:nvSpPr>
          <p:cNvPr id="3" name="Tijdelijke aanduiding voor inhoud 2">
            <a:extLst>
              <a:ext uri="{FF2B5EF4-FFF2-40B4-BE49-F238E27FC236}">
                <a16:creationId xmlns:a16="http://schemas.microsoft.com/office/drawing/2014/main" id="{DE7E40D4-AE99-A790-BD55-3AEF2649C776}"/>
              </a:ext>
            </a:extLst>
          </p:cNvPr>
          <p:cNvSpPr>
            <a:spLocks noGrp="1"/>
          </p:cNvSpPr>
          <p:nvPr>
            <p:ph idx="1"/>
          </p:nvPr>
        </p:nvSpPr>
        <p:spPr>
          <a:xfrm>
            <a:off x="1097279" y="1845734"/>
            <a:ext cx="6454987" cy="4023360"/>
          </a:xfrm>
        </p:spPr>
        <p:txBody>
          <a:bodyPr>
            <a:normAutofit/>
          </a:bodyPr>
          <a:lstStyle/>
          <a:p>
            <a:pPr>
              <a:buFont typeface="Arial" panose="020B0604020202020204" pitchFamily="34" charset="0"/>
              <a:buChar char="•"/>
            </a:pPr>
            <a:r>
              <a:rPr lang="nl-NL" dirty="0"/>
              <a:t>  Stel een datum vast voor het evalueren  van de gemaakte afspraken.</a:t>
            </a:r>
          </a:p>
          <a:p>
            <a:pPr>
              <a:buFont typeface="Arial" panose="020B0604020202020204" pitchFamily="34" charset="0"/>
              <a:buChar char="•"/>
            </a:pPr>
            <a:r>
              <a:rPr lang="nl-NL" dirty="0"/>
              <a:t>  Noem verbeterpunten op.</a:t>
            </a:r>
          </a:p>
          <a:p>
            <a:pPr>
              <a:buFont typeface="Arial" panose="020B0604020202020204" pitchFamily="34" charset="0"/>
              <a:buChar char="•"/>
            </a:pPr>
            <a:r>
              <a:rPr lang="nl-NL" dirty="0"/>
              <a:t>  Evaluatieformulieren voor 31-12’25 ingevuld mailen naar info@efdh.nl</a:t>
            </a:r>
          </a:p>
          <a:p>
            <a:endParaRPr lang="LID4096" dirty="0"/>
          </a:p>
        </p:txBody>
      </p:sp>
      <p:pic>
        <p:nvPicPr>
          <p:cNvPr id="4" name="Tijdelijke aanduiding voor inhoud 3" descr="Afbeelding met stilstaand, Post-it-briefje, envelop, geel&#10;&#10;Automatisch gegenereerde beschrijving">
            <a:extLst>
              <a:ext uri="{FF2B5EF4-FFF2-40B4-BE49-F238E27FC236}">
                <a16:creationId xmlns:a16="http://schemas.microsoft.com/office/drawing/2014/main" id="{1E587C02-83CA-C8CF-8887-102259488F68}"/>
              </a:ext>
            </a:extLst>
          </p:cNvPr>
          <p:cNvPicPr>
            <a:picLocks noChangeAspect="1"/>
          </p:cNvPicPr>
          <p:nvPr/>
        </p:nvPicPr>
        <p:blipFill>
          <a:blip r:embed="rId2">
            <a:extLst>
              <a:ext uri="{28A0092B-C50C-407E-A947-70E740481C1C}">
                <a14:useLocalDpi xmlns:a14="http://schemas.microsoft.com/office/drawing/2010/main" val="0"/>
              </a:ext>
            </a:extLst>
          </a:blip>
          <a:srcRect l="5962" r="3720" b="5"/>
          <a:stretch/>
        </p:blipFill>
        <p:spPr>
          <a:xfrm>
            <a:off x="8020570" y="1916318"/>
            <a:ext cx="3135109" cy="3471012"/>
          </a:xfrm>
          <a:prstGeom prst="rect">
            <a:avLst/>
          </a:prstGeom>
        </p:spPr>
      </p:pic>
    </p:spTree>
    <p:extLst>
      <p:ext uri="{BB962C8B-B14F-4D97-AF65-F5344CB8AC3E}">
        <p14:creationId xmlns:p14="http://schemas.microsoft.com/office/powerpoint/2010/main" val="204390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8633F88-565E-2468-B968-D2A14053247E}"/>
              </a:ext>
            </a:extLst>
          </p:cNvPr>
          <p:cNvSpPr>
            <a:spLocks noGrp="1"/>
          </p:cNvSpPr>
          <p:nvPr>
            <p:ph idx="1"/>
          </p:nvPr>
        </p:nvSpPr>
        <p:spPr/>
        <p:txBody>
          <a:bodyPr/>
          <a:lstStyle/>
          <a:p>
            <a:r>
              <a:rPr lang="nl-NL" dirty="0"/>
              <a:t>1.  Wat is de aanbevolen behandeling bij een acute longaanval?</a:t>
            </a:r>
          </a:p>
          <a:p>
            <a:r>
              <a:rPr lang="nl-NL" dirty="0"/>
              <a:t>A) Salbutamol via een dosisaerosol met voorzetkamer</a:t>
            </a:r>
          </a:p>
          <a:p>
            <a:r>
              <a:rPr lang="nl-NL" dirty="0"/>
              <a:t>B) Prednison via tablet</a:t>
            </a:r>
          </a:p>
          <a:p>
            <a:r>
              <a:rPr lang="nl-NL" dirty="0"/>
              <a:t>C) </a:t>
            </a:r>
            <a:r>
              <a:rPr lang="nl-NL" dirty="0" err="1"/>
              <a:t>Ipratropium</a:t>
            </a:r>
            <a:r>
              <a:rPr lang="nl-NL" dirty="0"/>
              <a:t> via verneveling</a:t>
            </a:r>
          </a:p>
          <a:p>
            <a:r>
              <a:rPr lang="nl-NL" dirty="0"/>
              <a:t>D) Alle bovenstaande, afhankelijk van de ernst</a:t>
            </a:r>
          </a:p>
          <a:p>
            <a:endParaRPr lang="LID4096" dirty="0"/>
          </a:p>
        </p:txBody>
      </p:sp>
    </p:spTree>
    <p:extLst>
      <p:ext uri="{BB962C8B-B14F-4D97-AF65-F5344CB8AC3E}">
        <p14:creationId xmlns:p14="http://schemas.microsoft.com/office/powerpoint/2010/main" val="390551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C6841D1-B59E-44AC-2E2F-E5CC4544A253}"/>
              </a:ext>
            </a:extLst>
          </p:cNvPr>
          <p:cNvSpPr>
            <a:spLocks noGrp="1"/>
          </p:cNvSpPr>
          <p:nvPr>
            <p:ph idx="1"/>
          </p:nvPr>
        </p:nvSpPr>
        <p:spPr/>
        <p:txBody>
          <a:bodyPr/>
          <a:lstStyle/>
          <a:p>
            <a:r>
              <a:rPr lang="nl-NL" dirty="0"/>
              <a:t>2.  Hoe vaak mag een patiënt salbutamol gebruiken per dag?</a:t>
            </a:r>
          </a:p>
          <a:p>
            <a:r>
              <a:rPr lang="nl-NL" dirty="0"/>
              <a:t>A) Vier keer per dag </a:t>
            </a:r>
          </a:p>
          <a:p>
            <a:r>
              <a:rPr lang="nl-NL" dirty="0"/>
              <a:t>B) Zes per dag</a:t>
            </a:r>
          </a:p>
          <a:p>
            <a:r>
              <a:rPr lang="nl-NL" dirty="0"/>
              <a:t>C) Acht keer per dag</a:t>
            </a:r>
          </a:p>
          <a:p>
            <a:r>
              <a:rPr lang="nl-NL" dirty="0"/>
              <a:t>D) Zo vaak als nodig</a:t>
            </a:r>
          </a:p>
          <a:p>
            <a:endParaRPr lang="LID4096" dirty="0"/>
          </a:p>
        </p:txBody>
      </p:sp>
    </p:spTree>
    <p:extLst>
      <p:ext uri="{BB962C8B-B14F-4D97-AF65-F5344CB8AC3E}">
        <p14:creationId xmlns:p14="http://schemas.microsoft.com/office/powerpoint/2010/main" val="2663972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B625F29-763B-FE49-8699-16C569A99E13}"/>
              </a:ext>
            </a:extLst>
          </p:cNvPr>
          <p:cNvSpPr>
            <a:spLocks noGrp="1"/>
          </p:cNvSpPr>
          <p:nvPr>
            <p:ph idx="1"/>
          </p:nvPr>
        </p:nvSpPr>
        <p:spPr/>
        <p:txBody>
          <a:bodyPr/>
          <a:lstStyle/>
          <a:p>
            <a:r>
              <a:rPr lang="nl-NL" dirty="0"/>
              <a:t>3.  Welke van de volgende factoren kan astmasymptomen verergeren?</a:t>
            </a:r>
          </a:p>
          <a:p>
            <a:r>
              <a:rPr lang="nl-NL" dirty="0"/>
              <a:t>A) Roken of blootstelling aan sigarettenrook</a:t>
            </a:r>
          </a:p>
          <a:p>
            <a:r>
              <a:rPr lang="nl-NL" dirty="0"/>
              <a:t>B) Slechte therapietrouw</a:t>
            </a:r>
          </a:p>
          <a:p>
            <a:r>
              <a:rPr lang="nl-NL" dirty="0"/>
              <a:t>C) Virale luchtweginfecties</a:t>
            </a:r>
          </a:p>
          <a:p>
            <a:r>
              <a:rPr lang="nl-NL" dirty="0"/>
              <a:t>D) Alle bovenstaande</a:t>
            </a:r>
          </a:p>
          <a:p>
            <a:endParaRPr lang="LID4096" dirty="0"/>
          </a:p>
        </p:txBody>
      </p:sp>
    </p:spTree>
    <p:extLst>
      <p:ext uri="{BB962C8B-B14F-4D97-AF65-F5344CB8AC3E}">
        <p14:creationId xmlns:p14="http://schemas.microsoft.com/office/powerpoint/2010/main" val="417401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953A85C-5D5D-8269-C993-1C19AE171498}"/>
              </a:ext>
            </a:extLst>
          </p:cNvPr>
          <p:cNvSpPr>
            <a:spLocks noGrp="1"/>
          </p:cNvSpPr>
          <p:nvPr>
            <p:ph idx="1"/>
          </p:nvPr>
        </p:nvSpPr>
        <p:spPr/>
        <p:txBody>
          <a:bodyPr/>
          <a:lstStyle/>
          <a:p>
            <a:r>
              <a:rPr lang="nl-NL" dirty="0"/>
              <a:t>4.  Bij een zwangere vrouw met astma is het belangrijk om:</a:t>
            </a:r>
          </a:p>
          <a:p>
            <a:r>
              <a:rPr lang="nl-NL" dirty="0"/>
              <a:t>A) Alle medicatie te stoppen om risico’s te vermijden</a:t>
            </a:r>
          </a:p>
          <a:p>
            <a:r>
              <a:rPr lang="nl-NL" dirty="0"/>
              <a:t>B) Medicatie voort te zetten om astmacontrole te behouden</a:t>
            </a:r>
          </a:p>
          <a:p>
            <a:r>
              <a:rPr lang="nl-NL" dirty="0"/>
              <a:t>C) Alleen noodmedicatie te gebruiken</a:t>
            </a:r>
          </a:p>
          <a:p>
            <a:r>
              <a:rPr lang="nl-NL" dirty="0"/>
              <a:t>D) Geen inhalatoren te gebruiken</a:t>
            </a:r>
          </a:p>
          <a:p>
            <a:endParaRPr lang="LID4096" dirty="0"/>
          </a:p>
        </p:txBody>
      </p:sp>
    </p:spTree>
    <p:extLst>
      <p:ext uri="{BB962C8B-B14F-4D97-AF65-F5344CB8AC3E}">
        <p14:creationId xmlns:p14="http://schemas.microsoft.com/office/powerpoint/2010/main" val="4036641477"/>
      </p:ext>
    </p:extLst>
  </p:cSld>
  <p:clrMapOvr>
    <a:masterClrMapping/>
  </p:clrMapOvr>
</p:sld>
</file>

<file path=ppt/theme/theme1.xml><?xml version="1.0" encoding="utf-8"?>
<a:theme xmlns:a="http://schemas.openxmlformats.org/drawingml/2006/main" name="Terugblik">
  <a:themeElements>
    <a:clrScheme name="Terugblik">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28400</TotalTime>
  <Words>1991</Words>
  <Application>Microsoft Office PowerPoint</Application>
  <PresentationFormat>Breedbeeld</PresentationFormat>
  <Paragraphs>303</Paragraphs>
  <Slides>53</Slides>
  <Notes>22</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53</vt:i4>
      </vt:variant>
    </vt:vector>
  </HeadingPairs>
  <TitlesOfParts>
    <vt:vector size="62" baseType="lpstr">
      <vt:lpstr>Aptos</vt:lpstr>
      <vt:lpstr>Arial</vt:lpstr>
      <vt:lpstr>Calibri</vt:lpstr>
      <vt:lpstr>Calibri Light</vt:lpstr>
      <vt:lpstr>Helvetica</vt:lpstr>
      <vt:lpstr>Helvetica Neue</vt:lpstr>
      <vt:lpstr>Wingdings</vt:lpstr>
      <vt:lpstr>Terugblik</vt:lpstr>
      <vt:lpstr>Document</vt:lpstr>
      <vt:lpstr>Astma en COPD  FTO 2025</vt:lpstr>
      <vt:lpstr>Programma</vt:lpstr>
      <vt:lpstr>Doel </vt:lpstr>
      <vt:lpstr>Kennistoets </vt:lpstr>
      <vt:lpstr>Medicamenteuze behandeling en beleid</vt:lpstr>
      <vt:lpstr>PowerPoint-presentatie</vt:lpstr>
      <vt:lpstr>PowerPoint-presentatie</vt:lpstr>
      <vt:lpstr>PowerPoint-presentatie</vt:lpstr>
      <vt:lpstr>PowerPoint-presentatie</vt:lpstr>
      <vt:lpstr>Gebruik van inhalatoren en techniek</vt:lpstr>
      <vt:lpstr>PowerPoint-presentatie</vt:lpstr>
      <vt:lpstr>PowerPoint-presentatie</vt:lpstr>
      <vt:lpstr>PowerPoint-presentatie</vt:lpstr>
      <vt:lpstr>PowerPoint-presentatie</vt:lpstr>
      <vt:lpstr>PowerPoint-presentatie</vt:lpstr>
      <vt:lpstr>Specifieke situaties en therapietrouw</vt:lpstr>
      <vt:lpstr>PowerPoint-presentatie</vt:lpstr>
      <vt:lpstr>PowerPoint-presentatie</vt:lpstr>
      <vt:lpstr>PowerPoint-presentatie</vt:lpstr>
      <vt:lpstr>PowerPoint-presentatie</vt:lpstr>
      <vt:lpstr>PowerPoint-presentatie</vt:lpstr>
      <vt:lpstr>Einde kennistoets  </vt:lpstr>
      <vt:lpstr>Astma is een ontstekingsziekte</vt:lpstr>
      <vt:lpstr>PowerPoint-presentatie</vt:lpstr>
      <vt:lpstr>PowerPoint-presentatie</vt:lpstr>
      <vt:lpstr>Vragenlijst ACQ</vt:lpstr>
      <vt:lpstr>COPD</vt:lpstr>
      <vt:lpstr>Verschil Astma en COPD</vt:lpstr>
      <vt:lpstr>Niet-medicamenteuze adviezen</vt:lpstr>
      <vt:lpstr>Welk middel en welke toedieningsvorm kies je?</vt:lpstr>
      <vt:lpstr>Incheck dial</vt:lpstr>
      <vt:lpstr>Medicamenteuze adviezen astma </vt:lpstr>
      <vt:lpstr>Medicamenteuze adviezen astma </vt:lpstr>
      <vt:lpstr>Astma bij kinderen</vt:lpstr>
      <vt:lpstr>Medicamenteuze adviezen astma </vt:lpstr>
      <vt:lpstr>Medicamenteuze adviezen COPD </vt:lpstr>
      <vt:lpstr>Formularium inhalatiemedicatie astma</vt:lpstr>
      <vt:lpstr>Formularium inhalatiemedicatie astma</vt:lpstr>
      <vt:lpstr>Formularium inhalatiemedicatie COPD</vt:lpstr>
      <vt:lpstr>Verschillen in aanval tussen Astma en COPD</vt:lpstr>
      <vt:lpstr>Effect longaanvallen</vt:lpstr>
      <vt:lpstr>PowerPoint-presentatie</vt:lpstr>
      <vt:lpstr>PowerPoint-presentatie</vt:lpstr>
      <vt:lpstr>Stroomschema voor keuze inhalator</vt:lpstr>
      <vt:lpstr>PowerPoint-presentatie</vt:lpstr>
      <vt:lpstr>Inhalatorgebruik.nl </vt:lpstr>
      <vt:lpstr>Inhalatie Medicatie Instructie School (IMIS)</vt:lpstr>
      <vt:lpstr>Inhalatie Medicatie Instructie School (IMIS)</vt:lpstr>
      <vt:lpstr>Inhalaren van lege inhalatoren</vt:lpstr>
      <vt:lpstr>Websites </vt:lpstr>
      <vt:lpstr>Afspraken </vt:lpstr>
      <vt:lpstr>Afspraken </vt:lpstr>
      <vt:lpstr>Evaluatie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yasemin kisa</dc:creator>
  <cp:lastModifiedBy>Inge Stollman</cp:lastModifiedBy>
  <cp:revision>2</cp:revision>
  <dcterms:created xsi:type="dcterms:W3CDTF">2024-12-10T09:11:40Z</dcterms:created>
  <dcterms:modified xsi:type="dcterms:W3CDTF">2025-01-15T07:15:45Z</dcterms:modified>
</cp:coreProperties>
</file>